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50"/>
  </p:notesMasterIdLst>
  <p:handoutMasterIdLst>
    <p:handoutMasterId r:id="rId51"/>
  </p:handoutMasterIdLst>
  <p:sldIdLst>
    <p:sldId id="256" r:id="rId2"/>
    <p:sldId id="260" r:id="rId3"/>
    <p:sldId id="285" r:id="rId4"/>
    <p:sldId id="281" r:id="rId5"/>
    <p:sldId id="261" r:id="rId6"/>
    <p:sldId id="279" r:id="rId7"/>
    <p:sldId id="282" r:id="rId8"/>
    <p:sldId id="262" r:id="rId9"/>
    <p:sldId id="257" r:id="rId10"/>
    <p:sldId id="280" r:id="rId11"/>
    <p:sldId id="317" r:id="rId12"/>
    <p:sldId id="264" r:id="rId13"/>
    <p:sldId id="286" r:id="rId14"/>
    <p:sldId id="263" r:id="rId15"/>
    <p:sldId id="265" r:id="rId16"/>
    <p:sldId id="266" r:id="rId17"/>
    <p:sldId id="267" r:id="rId18"/>
    <p:sldId id="287" r:id="rId19"/>
    <p:sldId id="289" r:id="rId20"/>
    <p:sldId id="270" r:id="rId21"/>
    <p:sldId id="290" r:id="rId22"/>
    <p:sldId id="291" r:id="rId23"/>
    <p:sldId id="292" r:id="rId24"/>
    <p:sldId id="314" r:id="rId25"/>
    <p:sldId id="315" r:id="rId26"/>
    <p:sldId id="302" r:id="rId27"/>
    <p:sldId id="303" r:id="rId28"/>
    <p:sldId id="304" r:id="rId29"/>
    <p:sldId id="305" r:id="rId30"/>
    <p:sldId id="307" r:id="rId31"/>
    <p:sldId id="308" r:id="rId32"/>
    <p:sldId id="309" r:id="rId33"/>
    <p:sldId id="310" r:id="rId34"/>
    <p:sldId id="311" r:id="rId35"/>
    <p:sldId id="313" r:id="rId36"/>
    <p:sldId id="318" r:id="rId37"/>
    <p:sldId id="323" r:id="rId38"/>
    <p:sldId id="319" r:id="rId39"/>
    <p:sldId id="320" r:id="rId40"/>
    <p:sldId id="321" r:id="rId41"/>
    <p:sldId id="322" r:id="rId42"/>
    <p:sldId id="278" r:id="rId43"/>
    <p:sldId id="324" r:id="rId44"/>
    <p:sldId id="283" r:id="rId45"/>
    <p:sldId id="284" r:id="rId46"/>
    <p:sldId id="288" r:id="rId47"/>
    <p:sldId id="276" r:id="rId48"/>
    <p:sldId id="277" r:id="rId49"/>
  </p:sldIdLst>
  <p:sldSz cx="9906000" cy="6858000" type="A4"/>
  <p:notesSz cx="7099300" cy="10234613"/>
  <p:embeddedFontLst>
    <p:embeddedFont>
      <p:font typeface="Frutiger LT Com 45 Light" panose="020B0303030504020204" pitchFamily="34" charset="0"/>
      <p:regular r:id="rId52"/>
      <p:bold r:id="rId53"/>
      <p:italic r:id="rId54"/>
      <p:boldItalic r:id="rId55"/>
    </p:embeddedFont>
    <p:embeddedFont>
      <p:font typeface="Frutiger LT Com 55 Roman" panose="020B0503030504020204" pitchFamily="34" charset="0"/>
      <p:regular r:id="rId56"/>
      <p:bold r:id="rId57"/>
      <p:italic r:id="rId58"/>
    </p:embeddedFont>
    <p:embeddedFont>
      <p:font typeface="Cambria Math" panose="02040503050406030204" pitchFamily="18" charset="0"/>
      <p:regular r:id="rId59"/>
    </p:embeddedFont>
    <p:embeddedFont>
      <p:font typeface="Frutiger 45 Light" panose="020B0300000000000000" pitchFamily="34" charset="0"/>
      <p:regular r:id="rId60"/>
      <p:bold r:id="rId61"/>
      <p:italic r:id="rId62"/>
      <p:boldItalic r:id="rId63"/>
    </p:embeddedFont>
    <p:embeddedFont>
      <p:font typeface="Frutiger 55 Roman" panose="020B0500000000000000" pitchFamily="34" charset="0"/>
      <p:regular r:id="rId64"/>
      <p:italic r:id="rId65"/>
    </p:embeddedFont>
    <p:embeddedFont>
      <p:font typeface="Calibri" panose="020F0502020204030204" pitchFamily="34" charset="0"/>
      <p:regular r:id="rId66"/>
      <p:bold r:id="rId67"/>
      <p:italic r:id="rId68"/>
      <p:boldItalic r:id="rId69"/>
    </p:embeddedFont>
  </p:embeddedFontLst>
  <p:defaultTextStyle>
    <a:defPPr>
      <a:defRPr lang="de-DE"/>
    </a:defPPr>
    <a:lvl1pPr algn="ctr" rtl="0" eaLnBrk="0" fontAlgn="base" hangingPunct="0">
      <a:spcBef>
        <a:spcPct val="0"/>
      </a:spcBef>
      <a:spcAft>
        <a:spcPct val="0"/>
      </a:spcAft>
      <a:defRPr sz="2100" kern="1200">
        <a:solidFill>
          <a:schemeClr val="tx1"/>
        </a:solidFill>
        <a:latin typeface="Frutiger 55 Roman" pitchFamily="34" charset="0"/>
        <a:ea typeface="+mn-ea"/>
        <a:cs typeface="+mn-cs"/>
      </a:defRPr>
    </a:lvl1pPr>
    <a:lvl2pPr marL="457200" algn="ctr" rtl="0" eaLnBrk="0" fontAlgn="base" hangingPunct="0">
      <a:spcBef>
        <a:spcPct val="0"/>
      </a:spcBef>
      <a:spcAft>
        <a:spcPct val="0"/>
      </a:spcAft>
      <a:defRPr sz="2100" kern="1200">
        <a:solidFill>
          <a:schemeClr val="tx1"/>
        </a:solidFill>
        <a:latin typeface="Frutiger 55 Roman" pitchFamily="34" charset="0"/>
        <a:ea typeface="+mn-ea"/>
        <a:cs typeface="+mn-cs"/>
      </a:defRPr>
    </a:lvl2pPr>
    <a:lvl3pPr marL="914400" algn="ctr" rtl="0" eaLnBrk="0" fontAlgn="base" hangingPunct="0">
      <a:spcBef>
        <a:spcPct val="0"/>
      </a:spcBef>
      <a:spcAft>
        <a:spcPct val="0"/>
      </a:spcAft>
      <a:defRPr sz="2100" kern="1200">
        <a:solidFill>
          <a:schemeClr val="tx1"/>
        </a:solidFill>
        <a:latin typeface="Frutiger 55 Roman" pitchFamily="34" charset="0"/>
        <a:ea typeface="+mn-ea"/>
        <a:cs typeface="+mn-cs"/>
      </a:defRPr>
    </a:lvl3pPr>
    <a:lvl4pPr marL="1371600" algn="ctr" rtl="0" eaLnBrk="0" fontAlgn="base" hangingPunct="0">
      <a:spcBef>
        <a:spcPct val="0"/>
      </a:spcBef>
      <a:spcAft>
        <a:spcPct val="0"/>
      </a:spcAft>
      <a:defRPr sz="2100" kern="1200">
        <a:solidFill>
          <a:schemeClr val="tx1"/>
        </a:solidFill>
        <a:latin typeface="Frutiger 55 Roman" pitchFamily="34" charset="0"/>
        <a:ea typeface="+mn-ea"/>
        <a:cs typeface="+mn-cs"/>
      </a:defRPr>
    </a:lvl4pPr>
    <a:lvl5pPr marL="1828800" algn="ctr" rtl="0" eaLnBrk="0" fontAlgn="base" hangingPunct="0">
      <a:spcBef>
        <a:spcPct val="0"/>
      </a:spcBef>
      <a:spcAft>
        <a:spcPct val="0"/>
      </a:spcAft>
      <a:defRPr sz="2100" kern="1200">
        <a:solidFill>
          <a:schemeClr val="tx1"/>
        </a:solidFill>
        <a:latin typeface="Frutiger 55 Roman" pitchFamily="34" charset="0"/>
        <a:ea typeface="+mn-ea"/>
        <a:cs typeface="+mn-cs"/>
      </a:defRPr>
    </a:lvl5pPr>
    <a:lvl6pPr marL="2286000" algn="l" defTabSz="914400" rtl="0" eaLnBrk="1" latinLnBrk="0" hangingPunct="1">
      <a:defRPr sz="2100" kern="1200">
        <a:solidFill>
          <a:schemeClr val="tx1"/>
        </a:solidFill>
        <a:latin typeface="Frutiger 55 Roman" pitchFamily="34" charset="0"/>
        <a:ea typeface="+mn-ea"/>
        <a:cs typeface="+mn-cs"/>
      </a:defRPr>
    </a:lvl6pPr>
    <a:lvl7pPr marL="2743200" algn="l" defTabSz="914400" rtl="0" eaLnBrk="1" latinLnBrk="0" hangingPunct="1">
      <a:defRPr sz="2100" kern="1200">
        <a:solidFill>
          <a:schemeClr val="tx1"/>
        </a:solidFill>
        <a:latin typeface="Frutiger 55 Roman" pitchFamily="34" charset="0"/>
        <a:ea typeface="+mn-ea"/>
        <a:cs typeface="+mn-cs"/>
      </a:defRPr>
    </a:lvl7pPr>
    <a:lvl8pPr marL="3200400" algn="l" defTabSz="914400" rtl="0" eaLnBrk="1" latinLnBrk="0" hangingPunct="1">
      <a:defRPr sz="2100" kern="1200">
        <a:solidFill>
          <a:schemeClr val="tx1"/>
        </a:solidFill>
        <a:latin typeface="Frutiger 55 Roman" pitchFamily="34" charset="0"/>
        <a:ea typeface="+mn-ea"/>
        <a:cs typeface="+mn-cs"/>
      </a:defRPr>
    </a:lvl8pPr>
    <a:lvl9pPr marL="3657600" algn="l" defTabSz="914400" rtl="0" eaLnBrk="1" latinLnBrk="0" hangingPunct="1">
      <a:defRPr sz="2100" kern="1200">
        <a:solidFill>
          <a:schemeClr val="tx1"/>
        </a:solidFill>
        <a:latin typeface="Frutiger 55 Roman"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E59"/>
    <a:srgbClr val="00AF59"/>
    <a:srgbClr val="00C759"/>
    <a:srgbClr val="FFFF00"/>
    <a:srgbClr val="DDDDDD"/>
    <a:srgbClr val="62BB46"/>
    <a:srgbClr val="3399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38" autoAdjust="0"/>
    <p:restoredTop sz="93859" autoAdjust="0"/>
  </p:normalViewPr>
  <p:slideViewPr>
    <p:cSldViewPr>
      <p:cViewPr varScale="1">
        <p:scale>
          <a:sx n="110" d="100"/>
          <a:sy n="110" d="100"/>
        </p:scale>
        <p:origin x="-1320" y="-78"/>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2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iebniko\Desktop\Arbeit\AMELI\evalu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[evaluation.xlsx]Gesamtergebnis_A!PivotTable2</c:name>
    <c:fmtId val="71"/>
  </c:pivotSource>
  <c:chart>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spPr>
          <a:solidFill>
            <a:schemeClr val="tx1"/>
          </a:solidFill>
          <a:ln>
            <a:solidFill>
              <a:sysClr val="windowText" lastClr="000000"/>
            </a:solidFill>
          </a:ln>
        </c:spPr>
        <c:marker>
          <c:symbol val="none"/>
        </c:marker>
      </c:pivotFmt>
      <c:pivotFmt>
        <c:idx val="6"/>
        <c:spPr>
          <a:solidFill>
            <a:schemeClr val="bg1"/>
          </a:solidFill>
          <a:ln>
            <a:solidFill>
              <a:sysClr val="windowText" lastClr="000000"/>
            </a:solidFill>
          </a:ln>
        </c:spPr>
        <c:marker>
          <c:symbol val="none"/>
        </c:marker>
      </c:pivotFmt>
      <c:pivotFmt>
        <c:idx val="7"/>
        <c:spPr>
          <a:solidFill>
            <a:srgbClr val="9FB6C4"/>
          </a:solidFill>
          <a:ln>
            <a:solidFill>
              <a:sysClr val="windowText" lastClr="000000"/>
            </a:solidFill>
          </a:ln>
        </c:spPr>
        <c:marker>
          <c:symbol val="none"/>
        </c:marker>
      </c:pivotFmt>
      <c:pivotFmt>
        <c:idx val="8"/>
        <c:spPr>
          <a:solidFill>
            <a:srgbClr val="7D6666"/>
          </a:solidFill>
          <a:ln>
            <a:solidFill>
              <a:sysClr val="windowText" lastClr="000000"/>
            </a:solidFill>
          </a:ln>
        </c:spPr>
        <c:marker>
          <c:symbol val="none"/>
        </c:marker>
      </c:pivotFmt>
      <c:pivotFmt>
        <c:idx val="9"/>
        <c:spPr>
          <a:solidFill>
            <a:srgbClr val="990000"/>
          </a:solidFill>
          <a:ln>
            <a:solidFill>
              <a:sysClr val="windowText" lastClr="000000"/>
            </a:solidFill>
          </a:ln>
        </c:spPr>
        <c:marker>
          <c:symbol val="none"/>
        </c:marker>
      </c:pivotFmt>
      <c:pivotFmt>
        <c:idx val="10"/>
        <c:spPr>
          <a:solidFill>
            <a:schemeClr val="tx1"/>
          </a:solidFill>
          <a:ln>
            <a:solidFill>
              <a:sysClr val="windowText" lastClr="000000"/>
            </a:solidFill>
          </a:ln>
        </c:spPr>
        <c:marker>
          <c:symbol val="none"/>
        </c:marker>
      </c:pivotFmt>
      <c:pivotFmt>
        <c:idx val="11"/>
        <c:spPr>
          <a:solidFill>
            <a:schemeClr val="bg1"/>
          </a:solidFill>
          <a:ln>
            <a:solidFill>
              <a:sysClr val="windowText" lastClr="000000"/>
            </a:solidFill>
          </a:ln>
        </c:spPr>
        <c:marker>
          <c:symbol val="none"/>
        </c:marker>
      </c:pivotFmt>
      <c:pivotFmt>
        <c:idx val="12"/>
        <c:spPr>
          <a:solidFill>
            <a:srgbClr val="9FB6C4"/>
          </a:solidFill>
          <a:ln>
            <a:solidFill>
              <a:sysClr val="windowText" lastClr="000000"/>
            </a:solidFill>
          </a:ln>
        </c:spPr>
        <c:marker>
          <c:symbol val="none"/>
        </c:marker>
      </c:pivotFmt>
      <c:pivotFmt>
        <c:idx val="13"/>
        <c:spPr>
          <a:solidFill>
            <a:srgbClr val="7D6666"/>
          </a:solidFill>
          <a:ln>
            <a:solidFill>
              <a:sysClr val="windowText" lastClr="000000"/>
            </a:solidFill>
          </a:ln>
        </c:spPr>
        <c:marker>
          <c:symbol val="none"/>
        </c:marker>
      </c:pivotFmt>
      <c:pivotFmt>
        <c:idx val="14"/>
        <c:spPr>
          <a:solidFill>
            <a:srgbClr val="990000"/>
          </a:solidFill>
          <a:ln>
            <a:solidFill>
              <a:sysClr val="windowText" lastClr="000000"/>
            </a:solidFill>
          </a:ln>
        </c:spPr>
        <c:marker>
          <c:symbol val="none"/>
        </c:marker>
      </c:pivotFmt>
      <c:pivotFmt>
        <c:idx val="15"/>
        <c:spPr>
          <a:solidFill>
            <a:schemeClr val="tx1"/>
          </a:solidFill>
          <a:ln>
            <a:solidFill>
              <a:sysClr val="windowText" lastClr="000000"/>
            </a:solidFill>
          </a:ln>
        </c:spPr>
        <c:marker>
          <c:symbol val="none"/>
        </c:marker>
      </c:pivotFmt>
      <c:pivotFmt>
        <c:idx val="16"/>
        <c:spPr>
          <a:solidFill>
            <a:schemeClr val="bg1"/>
          </a:solidFill>
          <a:ln>
            <a:solidFill>
              <a:sysClr val="windowText" lastClr="000000"/>
            </a:solidFill>
          </a:ln>
        </c:spPr>
        <c:marker>
          <c:symbol val="none"/>
        </c:marker>
      </c:pivotFmt>
      <c:pivotFmt>
        <c:idx val="17"/>
        <c:spPr>
          <a:solidFill>
            <a:srgbClr val="9FB6C4"/>
          </a:solidFill>
          <a:ln>
            <a:solidFill>
              <a:sysClr val="windowText" lastClr="000000"/>
            </a:solidFill>
          </a:ln>
        </c:spPr>
        <c:marker>
          <c:symbol val="none"/>
        </c:marker>
      </c:pivotFmt>
      <c:pivotFmt>
        <c:idx val="18"/>
        <c:spPr>
          <a:solidFill>
            <a:srgbClr val="7D6666"/>
          </a:solidFill>
          <a:ln>
            <a:solidFill>
              <a:sysClr val="windowText" lastClr="000000"/>
            </a:solidFill>
          </a:ln>
        </c:spPr>
        <c:marker>
          <c:symbol val="none"/>
        </c:marker>
      </c:pivotFmt>
      <c:pivotFmt>
        <c:idx val="19"/>
        <c:spPr>
          <a:solidFill>
            <a:srgbClr val="990000"/>
          </a:solidFill>
          <a:ln>
            <a:solidFill>
              <a:sysClr val="windowText" lastClr="000000"/>
            </a:solidFill>
          </a:ln>
        </c:spPr>
        <c:marker>
          <c:symbol val="none"/>
        </c:marker>
      </c:pivotFmt>
    </c:pivotFmts>
    <c:plotArea>
      <c:layout/>
      <c:barChart>
        <c:barDir val="col"/>
        <c:grouping val="clustered"/>
        <c:varyColors val="0"/>
        <c:ser>
          <c:idx val="0"/>
          <c:order val="0"/>
          <c:tx>
            <c:strRef>
              <c:f>Gesamtergebnis_A!$B$1</c:f>
              <c:strCache>
                <c:ptCount val="1"/>
                <c:pt idx="0">
                  <c:v>Maximum von NNK</c:v>
                </c:pt>
              </c:strCache>
            </c:strRef>
          </c:tx>
          <c:spPr>
            <a:solidFill>
              <a:schemeClr val="tx1"/>
            </a:solidFill>
            <a:ln>
              <a:solidFill>
                <a:sysClr val="windowText" lastClr="000000"/>
              </a:solidFill>
            </a:ln>
          </c:spPr>
          <c:invertIfNegative val="0"/>
          <c:cat>
            <c:multiLvlStrRef>
              <c:f>Gesamtergebnis_A!$A$2:$A$12</c:f>
              <c:multiLvlStrCache>
                <c:ptCount val="8"/>
                <c:lvl>
                  <c:pt idx="0">
                    <c:v>MARS J2</c:v>
                  </c:pt>
                  <c:pt idx="1">
                    <c:v>MARS J3</c:v>
                  </c:pt>
                  <c:pt idx="2">
                    <c:v>MARS J4</c:v>
                  </c:pt>
                  <c:pt idx="3">
                    <c:v>MARS J5</c:v>
                  </c:pt>
                  <c:pt idx="4">
                    <c:v>MARS J2</c:v>
                  </c:pt>
                  <c:pt idx="5">
                    <c:v>MARS J3</c:v>
                  </c:pt>
                  <c:pt idx="6">
                    <c:v>MARS J4</c:v>
                  </c:pt>
                  <c:pt idx="7">
                    <c:v>MARS J5</c:v>
                  </c:pt>
                </c:lvl>
                <c:lvl>
                  <c:pt idx="0">
                    <c:v>Riemspannung</c:v>
                  </c:pt>
                  <c:pt idx="4">
                    <c:v>Scheibe</c:v>
                  </c:pt>
                </c:lvl>
              </c:multiLvlStrCache>
            </c:multiLvlStrRef>
          </c:cat>
          <c:val>
            <c:numRef>
              <c:f>Gesamtergebnis_A!$B$2:$B$12</c:f>
              <c:numCache>
                <c:formatCode>General</c:formatCode>
                <c:ptCount val="8"/>
                <c:pt idx="0">
                  <c:v>80</c:v>
                </c:pt>
                <c:pt idx="1">
                  <c:v>85.714299999999994</c:v>
                </c:pt>
                <c:pt idx="2">
                  <c:v>80.952399999999997</c:v>
                </c:pt>
                <c:pt idx="3">
                  <c:v>85</c:v>
                </c:pt>
                <c:pt idx="4">
                  <c:v>65</c:v>
                </c:pt>
                <c:pt idx="5">
                  <c:v>76.1905</c:v>
                </c:pt>
                <c:pt idx="6">
                  <c:v>71.428600000000003</c:v>
                </c:pt>
                <c:pt idx="7">
                  <c:v>85</c:v>
                </c:pt>
              </c:numCache>
            </c:numRef>
          </c:val>
        </c:ser>
        <c:ser>
          <c:idx val="1"/>
          <c:order val="1"/>
          <c:tx>
            <c:strRef>
              <c:f>Gesamtergebnis_A!$C$1</c:f>
              <c:strCache>
                <c:ptCount val="1"/>
                <c:pt idx="0">
                  <c:v>Maximum von SVM (linear)</c:v>
                </c:pt>
              </c:strCache>
            </c:strRef>
          </c:tx>
          <c:spPr>
            <a:solidFill>
              <a:schemeClr val="bg1"/>
            </a:solidFill>
            <a:ln>
              <a:solidFill>
                <a:sysClr val="windowText" lastClr="000000"/>
              </a:solidFill>
            </a:ln>
          </c:spPr>
          <c:invertIfNegative val="0"/>
          <c:cat>
            <c:multiLvlStrRef>
              <c:f>Gesamtergebnis_A!$A$2:$A$12</c:f>
              <c:multiLvlStrCache>
                <c:ptCount val="8"/>
                <c:lvl>
                  <c:pt idx="0">
                    <c:v>MARS J2</c:v>
                  </c:pt>
                  <c:pt idx="1">
                    <c:v>MARS J3</c:v>
                  </c:pt>
                  <c:pt idx="2">
                    <c:v>MARS J4</c:v>
                  </c:pt>
                  <c:pt idx="3">
                    <c:v>MARS J5</c:v>
                  </c:pt>
                  <c:pt idx="4">
                    <c:v>MARS J2</c:v>
                  </c:pt>
                  <c:pt idx="5">
                    <c:v>MARS J3</c:v>
                  </c:pt>
                  <c:pt idx="6">
                    <c:v>MARS J4</c:v>
                  </c:pt>
                  <c:pt idx="7">
                    <c:v>MARS J5</c:v>
                  </c:pt>
                </c:lvl>
                <c:lvl>
                  <c:pt idx="0">
                    <c:v>Riemspannung</c:v>
                  </c:pt>
                  <c:pt idx="4">
                    <c:v>Scheibe</c:v>
                  </c:pt>
                </c:lvl>
              </c:multiLvlStrCache>
            </c:multiLvlStrRef>
          </c:cat>
          <c:val>
            <c:numRef>
              <c:f>Gesamtergebnis_A!$C$2:$C$12</c:f>
              <c:numCache>
                <c:formatCode>General</c:formatCode>
                <c:ptCount val="8"/>
                <c:pt idx="0">
                  <c:v>90</c:v>
                </c:pt>
                <c:pt idx="1">
                  <c:v>95.238100000000003</c:v>
                </c:pt>
                <c:pt idx="2">
                  <c:v>95.238100000000003</c:v>
                </c:pt>
                <c:pt idx="3">
                  <c:v>80</c:v>
                </c:pt>
                <c:pt idx="4">
                  <c:v>65</c:v>
                </c:pt>
                <c:pt idx="5">
                  <c:v>76.1905</c:v>
                </c:pt>
                <c:pt idx="6">
                  <c:v>71.428600000000003</c:v>
                </c:pt>
                <c:pt idx="7">
                  <c:v>70</c:v>
                </c:pt>
              </c:numCache>
            </c:numRef>
          </c:val>
        </c:ser>
        <c:ser>
          <c:idx val="2"/>
          <c:order val="2"/>
          <c:tx>
            <c:strRef>
              <c:f>Gesamtergebnis_A!$D$1</c:f>
              <c:strCache>
                <c:ptCount val="1"/>
                <c:pt idx="0">
                  <c:v>Maximum von SVM(gaussian)</c:v>
                </c:pt>
              </c:strCache>
            </c:strRef>
          </c:tx>
          <c:spPr>
            <a:solidFill>
              <a:srgbClr val="9FB6C4"/>
            </a:solidFill>
            <a:ln>
              <a:solidFill>
                <a:sysClr val="windowText" lastClr="000000"/>
              </a:solidFill>
            </a:ln>
          </c:spPr>
          <c:invertIfNegative val="0"/>
          <c:cat>
            <c:multiLvlStrRef>
              <c:f>Gesamtergebnis_A!$A$2:$A$12</c:f>
              <c:multiLvlStrCache>
                <c:ptCount val="8"/>
                <c:lvl>
                  <c:pt idx="0">
                    <c:v>MARS J2</c:v>
                  </c:pt>
                  <c:pt idx="1">
                    <c:v>MARS J3</c:v>
                  </c:pt>
                  <c:pt idx="2">
                    <c:v>MARS J4</c:v>
                  </c:pt>
                  <c:pt idx="3">
                    <c:v>MARS J5</c:v>
                  </c:pt>
                  <c:pt idx="4">
                    <c:v>MARS J2</c:v>
                  </c:pt>
                  <c:pt idx="5">
                    <c:v>MARS J3</c:v>
                  </c:pt>
                  <c:pt idx="6">
                    <c:v>MARS J4</c:v>
                  </c:pt>
                  <c:pt idx="7">
                    <c:v>MARS J5</c:v>
                  </c:pt>
                </c:lvl>
                <c:lvl>
                  <c:pt idx="0">
                    <c:v>Riemspannung</c:v>
                  </c:pt>
                  <c:pt idx="4">
                    <c:v>Scheibe</c:v>
                  </c:pt>
                </c:lvl>
              </c:multiLvlStrCache>
            </c:multiLvlStrRef>
          </c:cat>
          <c:val>
            <c:numRef>
              <c:f>Gesamtergebnis_A!$D$2:$D$12</c:f>
              <c:numCache>
                <c:formatCode>General</c:formatCode>
                <c:ptCount val="8"/>
                <c:pt idx="0">
                  <c:v>85</c:v>
                </c:pt>
                <c:pt idx="1">
                  <c:v>90.476199999999992</c:v>
                </c:pt>
                <c:pt idx="2">
                  <c:v>85.714299999999994</c:v>
                </c:pt>
                <c:pt idx="3">
                  <c:v>90</c:v>
                </c:pt>
                <c:pt idx="4">
                  <c:v>80</c:v>
                </c:pt>
                <c:pt idx="5">
                  <c:v>80.952399999999997</c:v>
                </c:pt>
                <c:pt idx="6">
                  <c:v>76.1905</c:v>
                </c:pt>
                <c:pt idx="7">
                  <c:v>85</c:v>
                </c:pt>
              </c:numCache>
            </c:numRef>
          </c:val>
        </c:ser>
        <c:ser>
          <c:idx val="3"/>
          <c:order val="3"/>
          <c:tx>
            <c:strRef>
              <c:f>Gesamtergebnis_A!$E$1</c:f>
              <c:strCache>
                <c:ptCount val="1"/>
                <c:pt idx="0">
                  <c:v>Maximum von RF</c:v>
                </c:pt>
              </c:strCache>
            </c:strRef>
          </c:tx>
          <c:spPr>
            <a:solidFill>
              <a:srgbClr val="7D6666"/>
            </a:solidFill>
            <a:ln>
              <a:solidFill>
                <a:sysClr val="windowText" lastClr="000000"/>
              </a:solidFill>
            </a:ln>
          </c:spPr>
          <c:invertIfNegative val="0"/>
          <c:cat>
            <c:multiLvlStrRef>
              <c:f>Gesamtergebnis_A!$A$2:$A$12</c:f>
              <c:multiLvlStrCache>
                <c:ptCount val="8"/>
                <c:lvl>
                  <c:pt idx="0">
                    <c:v>MARS J2</c:v>
                  </c:pt>
                  <c:pt idx="1">
                    <c:v>MARS J3</c:v>
                  </c:pt>
                  <c:pt idx="2">
                    <c:v>MARS J4</c:v>
                  </c:pt>
                  <c:pt idx="3">
                    <c:v>MARS J5</c:v>
                  </c:pt>
                  <c:pt idx="4">
                    <c:v>MARS J2</c:v>
                  </c:pt>
                  <c:pt idx="5">
                    <c:v>MARS J3</c:v>
                  </c:pt>
                  <c:pt idx="6">
                    <c:v>MARS J4</c:v>
                  </c:pt>
                  <c:pt idx="7">
                    <c:v>MARS J5</c:v>
                  </c:pt>
                </c:lvl>
                <c:lvl>
                  <c:pt idx="0">
                    <c:v>Riemspannung</c:v>
                  </c:pt>
                  <c:pt idx="4">
                    <c:v>Scheibe</c:v>
                  </c:pt>
                </c:lvl>
              </c:multiLvlStrCache>
            </c:multiLvlStrRef>
          </c:cat>
          <c:val>
            <c:numRef>
              <c:f>Gesamtergebnis_A!$E$2:$E$12</c:f>
              <c:numCache>
                <c:formatCode>General</c:formatCode>
                <c:ptCount val="8"/>
                <c:pt idx="0">
                  <c:v>85</c:v>
                </c:pt>
                <c:pt idx="1">
                  <c:v>90.476199999999992</c:v>
                </c:pt>
                <c:pt idx="2">
                  <c:v>95.238100000000003</c:v>
                </c:pt>
                <c:pt idx="3">
                  <c:v>85</c:v>
                </c:pt>
                <c:pt idx="4">
                  <c:v>90</c:v>
                </c:pt>
                <c:pt idx="5">
                  <c:v>66.666700000000006</c:v>
                </c:pt>
                <c:pt idx="6">
                  <c:v>80.952399999999997</c:v>
                </c:pt>
                <c:pt idx="7">
                  <c:v>85</c:v>
                </c:pt>
              </c:numCache>
            </c:numRef>
          </c:val>
        </c:ser>
        <c:ser>
          <c:idx val="4"/>
          <c:order val="4"/>
          <c:tx>
            <c:strRef>
              <c:f>Gesamtergebnis_A!$F$1</c:f>
              <c:strCache>
                <c:ptCount val="1"/>
                <c:pt idx="0">
                  <c:v>Maximum von Naive Bayes</c:v>
                </c:pt>
              </c:strCache>
            </c:strRef>
          </c:tx>
          <c:spPr>
            <a:solidFill>
              <a:srgbClr val="990000"/>
            </a:solidFill>
            <a:ln>
              <a:solidFill>
                <a:sysClr val="windowText" lastClr="000000"/>
              </a:solidFill>
            </a:ln>
          </c:spPr>
          <c:invertIfNegative val="0"/>
          <c:cat>
            <c:multiLvlStrRef>
              <c:f>Gesamtergebnis_A!$A$2:$A$12</c:f>
              <c:multiLvlStrCache>
                <c:ptCount val="8"/>
                <c:lvl>
                  <c:pt idx="0">
                    <c:v>MARS J2</c:v>
                  </c:pt>
                  <c:pt idx="1">
                    <c:v>MARS J3</c:v>
                  </c:pt>
                  <c:pt idx="2">
                    <c:v>MARS J4</c:v>
                  </c:pt>
                  <c:pt idx="3">
                    <c:v>MARS J5</c:v>
                  </c:pt>
                  <c:pt idx="4">
                    <c:v>MARS J2</c:v>
                  </c:pt>
                  <c:pt idx="5">
                    <c:v>MARS J3</c:v>
                  </c:pt>
                  <c:pt idx="6">
                    <c:v>MARS J4</c:v>
                  </c:pt>
                  <c:pt idx="7">
                    <c:v>MARS J5</c:v>
                  </c:pt>
                </c:lvl>
                <c:lvl>
                  <c:pt idx="0">
                    <c:v>Riemspannung</c:v>
                  </c:pt>
                  <c:pt idx="4">
                    <c:v>Scheibe</c:v>
                  </c:pt>
                </c:lvl>
              </c:multiLvlStrCache>
            </c:multiLvlStrRef>
          </c:cat>
          <c:val>
            <c:numRef>
              <c:f>Gesamtergebnis_A!$F$2:$F$12</c:f>
              <c:numCache>
                <c:formatCode>General</c:formatCode>
                <c:ptCount val="8"/>
                <c:pt idx="0">
                  <c:v>95</c:v>
                </c:pt>
                <c:pt idx="1">
                  <c:v>85.714299999999994</c:v>
                </c:pt>
                <c:pt idx="2">
                  <c:v>80.952399999999997</c:v>
                </c:pt>
                <c:pt idx="3">
                  <c:v>85</c:v>
                </c:pt>
                <c:pt idx="4">
                  <c:v>65</c:v>
                </c:pt>
                <c:pt idx="5">
                  <c:v>61.904800000000002</c:v>
                </c:pt>
                <c:pt idx="6">
                  <c:v>71.428600000000003</c:v>
                </c:pt>
                <c:pt idx="7">
                  <c:v>75</c:v>
                </c:pt>
              </c:numCache>
            </c:numRef>
          </c:val>
        </c:ser>
        <c:dLbls>
          <c:showLegendKey val="0"/>
          <c:showVal val="0"/>
          <c:showCatName val="0"/>
          <c:showSerName val="0"/>
          <c:showPercent val="0"/>
          <c:showBubbleSize val="0"/>
        </c:dLbls>
        <c:gapWidth val="150"/>
        <c:axId val="95232768"/>
        <c:axId val="95234304"/>
      </c:barChart>
      <c:catAx>
        <c:axId val="95232768"/>
        <c:scaling>
          <c:orientation val="minMax"/>
        </c:scaling>
        <c:delete val="0"/>
        <c:axPos val="b"/>
        <c:majorGridlines/>
        <c:majorTickMark val="out"/>
        <c:minorTickMark val="none"/>
        <c:tickLblPos val="nextTo"/>
        <c:crossAx val="95234304"/>
        <c:crosses val="autoZero"/>
        <c:auto val="1"/>
        <c:lblAlgn val="ctr"/>
        <c:lblOffset val="100"/>
        <c:noMultiLvlLbl val="0"/>
      </c:catAx>
      <c:valAx>
        <c:axId val="95234304"/>
        <c:scaling>
          <c:orientation val="minMax"/>
          <c:max val="100"/>
        </c:scaling>
        <c:delete val="0"/>
        <c:axPos val="l"/>
        <c:majorGridlines/>
        <c:numFmt formatCode="General" sourceLinked="1"/>
        <c:majorTickMark val="out"/>
        <c:minorTickMark val="none"/>
        <c:tickLblPos val="nextTo"/>
        <c:crossAx val="95232768"/>
        <c:crosses val="autoZero"/>
        <c:crossBetween val="between"/>
        <c:majorUnit val="10"/>
      </c:valAx>
    </c:plotArea>
    <c:legend>
      <c:legendPos val="r"/>
      <c:layout/>
      <c:overlay val="0"/>
    </c:legend>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9525"/>
            <a:ext cx="3076575" cy="479425"/>
          </a:xfrm>
          <a:prstGeom prst="rect">
            <a:avLst/>
          </a:prstGeom>
          <a:noFill/>
          <a:ln w="9525">
            <a:noFill/>
            <a:miter lim="800000"/>
            <a:headEnd/>
            <a:tailEnd/>
          </a:ln>
          <a:effectLst/>
        </p:spPr>
        <p:txBody>
          <a:bodyPr vert="horz" wrap="square" lIns="19818" tIns="0" rIns="19818" bIns="0" numCol="1" anchor="t" anchorCtr="0" compatLnSpc="1">
            <a:prstTxWarp prst="textNoShape">
              <a:avLst/>
            </a:prstTxWarp>
          </a:bodyPr>
          <a:lstStyle>
            <a:lvl1pPr algn="l" defTabSz="792163">
              <a:tabLst>
                <a:tab pos="1781175" algn="l"/>
              </a:tabLst>
              <a:defRPr sz="1000" i="1">
                <a:latin typeface="Times New Roman" pitchFamily="18" charset="0"/>
              </a:defRPr>
            </a:lvl1pPr>
          </a:lstStyle>
          <a:p>
            <a:pPr>
              <a:defRPr/>
            </a:pPr>
            <a:endParaRPr lang="de-DE"/>
          </a:p>
        </p:txBody>
      </p:sp>
      <p:sp>
        <p:nvSpPr>
          <p:cNvPr id="4099" name="Rectangle 3"/>
          <p:cNvSpPr>
            <a:spLocks noGrp="1" noChangeArrowheads="1"/>
          </p:cNvSpPr>
          <p:nvPr>
            <p:ph type="dt" sz="quarter" idx="1"/>
          </p:nvPr>
        </p:nvSpPr>
        <p:spPr bwMode="auto">
          <a:xfrm>
            <a:off x="4022725" y="9525"/>
            <a:ext cx="3076575" cy="479425"/>
          </a:xfrm>
          <a:prstGeom prst="rect">
            <a:avLst/>
          </a:prstGeom>
          <a:noFill/>
          <a:ln w="9525">
            <a:noFill/>
            <a:miter lim="800000"/>
            <a:headEnd/>
            <a:tailEnd/>
          </a:ln>
          <a:effectLst/>
        </p:spPr>
        <p:txBody>
          <a:bodyPr vert="horz" wrap="square" lIns="19818" tIns="0" rIns="19818" bIns="0" numCol="1" anchor="t" anchorCtr="0" compatLnSpc="1">
            <a:prstTxWarp prst="textNoShape">
              <a:avLst/>
            </a:prstTxWarp>
          </a:bodyPr>
          <a:lstStyle>
            <a:lvl1pPr algn="r" defTabSz="792163">
              <a:tabLst>
                <a:tab pos="1781175" algn="l"/>
              </a:tabLst>
              <a:defRPr sz="1000" i="1">
                <a:latin typeface="Times New Roman" pitchFamily="18" charset="0"/>
              </a:defRPr>
            </a:lvl1pPr>
          </a:lstStyle>
          <a:p>
            <a:pPr>
              <a:defRPr/>
            </a:pPr>
            <a:endParaRPr lang="de-DE"/>
          </a:p>
        </p:txBody>
      </p:sp>
      <p:sp>
        <p:nvSpPr>
          <p:cNvPr id="4100" name="Rectangle 4"/>
          <p:cNvSpPr>
            <a:spLocks noGrp="1" noChangeArrowheads="1"/>
          </p:cNvSpPr>
          <p:nvPr>
            <p:ph type="ftr" sz="quarter" idx="2"/>
          </p:nvPr>
        </p:nvSpPr>
        <p:spPr bwMode="auto">
          <a:xfrm>
            <a:off x="0" y="9745663"/>
            <a:ext cx="3076575" cy="479425"/>
          </a:xfrm>
          <a:prstGeom prst="rect">
            <a:avLst/>
          </a:prstGeom>
          <a:noFill/>
          <a:ln w="9525">
            <a:noFill/>
            <a:miter lim="800000"/>
            <a:headEnd/>
            <a:tailEnd/>
          </a:ln>
          <a:effectLst/>
        </p:spPr>
        <p:txBody>
          <a:bodyPr vert="horz" wrap="square" lIns="19818" tIns="0" rIns="19818" bIns="0" numCol="1" anchor="b" anchorCtr="0" compatLnSpc="1">
            <a:prstTxWarp prst="textNoShape">
              <a:avLst/>
            </a:prstTxWarp>
          </a:bodyPr>
          <a:lstStyle>
            <a:lvl1pPr algn="l" defTabSz="792163">
              <a:tabLst>
                <a:tab pos="1781175" algn="l"/>
              </a:tabLst>
              <a:defRPr sz="1000" i="1">
                <a:latin typeface="Times New Roman" pitchFamily="18" charset="0"/>
              </a:defRPr>
            </a:lvl1pPr>
          </a:lstStyle>
          <a:p>
            <a:pPr>
              <a:defRPr/>
            </a:pPr>
            <a:endParaRPr lang="de-DE"/>
          </a:p>
        </p:txBody>
      </p:sp>
      <p:sp>
        <p:nvSpPr>
          <p:cNvPr id="4101" name="Rectangle 5"/>
          <p:cNvSpPr>
            <a:spLocks noGrp="1" noChangeArrowheads="1"/>
          </p:cNvSpPr>
          <p:nvPr>
            <p:ph type="sldNum" sz="quarter" idx="3"/>
          </p:nvPr>
        </p:nvSpPr>
        <p:spPr bwMode="auto">
          <a:xfrm>
            <a:off x="4022725" y="9745663"/>
            <a:ext cx="3076575" cy="479425"/>
          </a:xfrm>
          <a:prstGeom prst="rect">
            <a:avLst/>
          </a:prstGeom>
          <a:noFill/>
          <a:ln w="9525">
            <a:noFill/>
            <a:miter lim="800000"/>
            <a:headEnd/>
            <a:tailEnd/>
          </a:ln>
          <a:effectLst/>
        </p:spPr>
        <p:txBody>
          <a:bodyPr vert="horz" wrap="square" lIns="19818" tIns="0" rIns="19818" bIns="0" numCol="1" anchor="b" anchorCtr="0" compatLnSpc="1">
            <a:prstTxWarp prst="textNoShape">
              <a:avLst/>
            </a:prstTxWarp>
          </a:bodyPr>
          <a:lstStyle>
            <a:lvl1pPr algn="r" defTabSz="792163">
              <a:tabLst>
                <a:tab pos="1781175" algn="l"/>
              </a:tabLst>
              <a:defRPr sz="1000" i="1">
                <a:latin typeface="Times New Roman" pitchFamily="18" charset="0"/>
              </a:defRPr>
            </a:lvl1pPr>
          </a:lstStyle>
          <a:p>
            <a:pPr>
              <a:defRPr/>
            </a:pPr>
            <a:fld id="{96543C60-2118-430F-815D-E52A3765D0B5}" type="slidenum">
              <a:rPr lang="de-DE"/>
              <a:pPr>
                <a:defRPr/>
              </a:pPr>
              <a:t>‹Nr.›</a:t>
            </a:fld>
            <a:endParaRPr lang="de-DE"/>
          </a:p>
        </p:txBody>
      </p:sp>
    </p:spTree>
    <p:extLst>
      <p:ext uri="{BB962C8B-B14F-4D97-AF65-F5344CB8AC3E}">
        <p14:creationId xmlns:p14="http://schemas.microsoft.com/office/powerpoint/2010/main" val="37187563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9525"/>
            <a:ext cx="3076575" cy="479425"/>
          </a:xfrm>
          <a:prstGeom prst="rect">
            <a:avLst/>
          </a:prstGeom>
          <a:noFill/>
          <a:ln w="9525">
            <a:noFill/>
            <a:miter lim="800000"/>
            <a:headEnd/>
            <a:tailEnd/>
          </a:ln>
          <a:effectLst/>
        </p:spPr>
        <p:txBody>
          <a:bodyPr vert="horz" wrap="square" lIns="19818" tIns="0" rIns="19818" bIns="0" numCol="1" anchor="t" anchorCtr="0" compatLnSpc="1">
            <a:prstTxWarp prst="textNoShape">
              <a:avLst/>
            </a:prstTxWarp>
          </a:bodyPr>
          <a:lstStyle>
            <a:lvl1pPr algn="l" defTabSz="792163">
              <a:defRPr sz="1000" i="1">
                <a:latin typeface="Times New Roman" pitchFamily="18" charset="0"/>
              </a:defRPr>
            </a:lvl1pPr>
          </a:lstStyle>
          <a:p>
            <a:pPr>
              <a:defRPr/>
            </a:pPr>
            <a:endParaRPr lang="de-DE"/>
          </a:p>
        </p:txBody>
      </p:sp>
      <p:sp>
        <p:nvSpPr>
          <p:cNvPr id="2051" name="Rectangle 3"/>
          <p:cNvSpPr>
            <a:spLocks noGrp="1" noChangeArrowheads="1"/>
          </p:cNvSpPr>
          <p:nvPr>
            <p:ph type="dt" idx="1"/>
          </p:nvPr>
        </p:nvSpPr>
        <p:spPr bwMode="auto">
          <a:xfrm>
            <a:off x="4022725" y="9525"/>
            <a:ext cx="3076575" cy="479425"/>
          </a:xfrm>
          <a:prstGeom prst="rect">
            <a:avLst/>
          </a:prstGeom>
          <a:noFill/>
          <a:ln w="9525">
            <a:noFill/>
            <a:miter lim="800000"/>
            <a:headEnd/>
            <a:tailEnd/>
          </a:ln>
          <a:effectLst/>
        </p:spPr>
        <p:txBody>
          <a:bodyPr vert="horz" wrap="square" lIns="19818" tIns="0" rIns="19818" bIns="0" numCol="1" anchor="t" anchorCtr="0" compatLnSpc="1">
            <a:prstTxWarp prst="textNoShape">
              <a:avLst/>
            </a:prstTxWarp>
          </a:bodyPr>
          <a:lstStyle>
            <a:lvl1pPr algn="r" defTabSz="792163">
              <a:defRPr sz="1000" i="1">
                <a:latin typeface="Times New Roman" pitchFamily="18" charset="0"/>
              </a:defRPr>
            </a:lvl1pPr>
          </a:lstStyle>
          <a:p>
            <a:pPr>
              <a:defRPr/>
            </a:pPr>
            <a:endParaRPr lang="de-DE"/>
          </a:p>
        </p:txBody>
      </p:sp>
      <p:sp>
        <p:nvSpPr>
          <p:cNvPr id="2052" name="Rectangle 4"/>
          <p:cNvSpPr>
            <a:spLocks noGrp="1" noChangeArrowheads="1"/>
          </p:cNvSpPr>
          <p:nvPr>
            <p:ph type="ftr" sz="quarter" idx="4"/>
          </p:nvPr>
        </p:nvSpPr>
        <p:spPr bwMode="auto">
          <a:xfrm>
            <a:off x="0" y="9745663"/>
            <a:ext cx="3076575" cy="479425"/>
          </a:xfrm>
          <a:prstGeom prst="rect">
            <a:avLst/>
          </a:prstGeom>
          <a:noFill/>
          <a:ln w="9525">
            <a:noFill/>
            <a:miter lim="800000"/>
            <a:headEnd/>
            <a:tailEnd/>
          </a:ln>
          <a:effectLst/>
        </p:spPr>
        <p:txBody>
          <a:bodyPr vert="horz" wrap="square" lIns="19818" tIns="0" rIns="19818" bIns="0" numCol="1" anchor="b" anchorCtr="0" compatLnSpc="1">
            <a:prstTxWarp prst="textNoShape">
              <a:avLst/>
            </a:prstTxWarp>
          </a:bodyPr>
          <a:lstStyle>
            <a:lvl1pPr algn="l" defTabSz="792163">
              <a:defRPr sz="1000" i="1">
                <a:latin typeface="Times New Roman" pitchFamily="18" charset="0"/>
              </a:defRPr>
            </a:lvl1pPr>
          </a:lstStyle>
          <a:p>
            <a:pPr>
              <a:defRPr/>
            </a:pPr>
            <a:endParaRPr lang="de-DE"/>
          </a:p>
        </p:txBody>
      </p:sp>
      <p:sp>
        <p:nvSpPr>
          <p:cNvPr id="2053" name="Rectangle 5"/>
          <p:cNvSpPr>
            <a:spLocks noGrp="1" noChangeArrowheads="1"/>
          </p:cNvSpPr>
          <p:nvPr>
            <p:ph type="sldNum" sz="quarter" idx="5"/>
          </p:nvPr>
        </p:nvSpPr>
        <p:spPr bwMode="auto">
          <a:xfrm>
            <a:off x="4022725" y="9745663"/>
            <a:ext cx="3076575" cy="479425"/>
          </a:xfrm>
          <a:prstGeom prst="rect">
            <a:avLst/>
          </a:prstGeom>
          <a:noFill/>
          <a:ln w="9525">
            <a:noFill/>
            <a:miter lim="800000"/>
            <a:headEnd/>
            <a:tailEnd/>
          </a:ln>
          <a:effectLst/>
        </p:spPr>
        <p:txBody>
          <a:bodyPr vert="horz" wrap="square" lIns="19818" tIns="0" rIns="19818" bIns="0" numCol="1" anchor="b" anchorCtr="0" compatLnSpc="1">
            <a:prstTxWarp prst="textNoShape">
              <a:avLst/>
            </a:prstTxWarp>
          </a:bodyPr>
          <a:lstStyle>
            <a:lvl1pPr algn="r" defTabSz="792163">
              <a:defRPr sz="1000" i="1">
                <a:latin typeface="Times New Roman" pitchFamily="18" charset="0"/>
              </a:defRPr>
            </a:lvl1pPr>
          </a:lstStyle>
          <a:p>
            <a:pPr>
              <a:defRPr/>
            </a:pPr>
            <a:fld id="{AB6ACCEF-145C-427E-A988-E365515DE5B4}" type="slidenum">
              <a:rPr lang="de-DE"/>
              <a:pPr>
                <a:defRPr/>
              </a:pPr>
              <a:t>‹Nr.›</a:t>
            </a:fld>
            <a:endParaRPr lang="de-DE"/>
          </a:p>
        </p:txBody>
      </p:sp>
      <p:sp>
        <p:nvSpPr>
          <p:cNvPr id="2054" name="Rectangle 6"/>
          <p:cNvSpPr>
            <a:spLocks noGrp="1" noChangeArrowheads="1"/>
          </p:cNvSpPr>
          <p:nvPr>
            <p:ph type="body" sz="quarter" idx="3"/>
          </p:nvPr>
        </p:nvSpPr>
        <p:spPr bwMode="auto">
          <a:xfrm>
            <a:off x="947738" y="4875213"/>
            <a:ext cx="5203825" cy="4630737"/>
          </a:xfrm>
          <a:prstGeom prst="rect">
            <a:avLst/>
          </a:prstGeom>
          <a:noFill/>
          <a:ln w="9525">
            <a:noFill/>
            <a:miter lim="800000"/>
            <a:headEnd/>
            <a:tailEnd/>
          </a:ln>
          <a:effectLst/>
        </p:spPr>
        <p:txBody>
          <a:bodyPr vert="horz" wrap="square" lIns="95783" tIns="47892" rIns="95783" bIns="47892" numCol="1" anchor="t" anchorCtr="0" compatLnSpc="1">
            <a:prstTxWarp prst="textNoShape">
              <a:avLst/>
            </a:prstTxWarp>
          </a:bodyPr>
          <a:lstStyle/>
          <a:p>
            <a:pPr lvl="0"/>
            <a:r>
              <a:rPr lang="de-DE" noProof="0" smtClean="0"/>
              <a:t>Klicken Sie, um die Formate des Vorlagentextes zu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5127" name="Rectangle 7"/>
          <p:cNvSpPr>
            <a:spLocks noGrp="1" noRot="1" noChangeAspect="1" noChangeArrowheads="1" noTextEdit="1"/>
          </p:cNvSpPr>
          <p:nvPr>
            <p:ph type="sldImg" idx="2"/>
          </p:nvPr>
        </p:nvSpPr>
        <p:spPr bwMode="auto">
          <a:xfrm>
            <a:off x="527050" y="585788"/>
            <a:ext cx="6053138" cy="41925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701849219"/>
      </p:ext>
    </p:extLst>
  </p:cSld>
  <p:clrMap bg1="lt1" tx1="dk1" bg2="lt2" tx2="dk2" accent1="accent1" accent2="accent2" accent3="accent3" accent4="accent4" accent5="accent5" accent6="accent6" hlink="hlink" folHlink="folHlink"/>
  <p:notesStyle>
    <a:lvl1pPr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defTabSz="762000"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B6ACCEF-145C-427E-A988-E365515DE5B4}" type="slidenum">
              <a:rPr lang="de-DE" smtClean="0"/>
              <a:pPr>
                <a:defRPr/>
              </a:pPr>
              <a:t>20</a:t>
            </a:fld>
            <a:endParaRPr lang="de-DE"/>
          </a:p>
        </p:txBody>
      </p:sp>
    </p:spTree>
    <p:extLst>
      <p:ext uri="{BB962C8B-B14F-4D97-AF65-F5344CB8AC3E}">
        <p14:creationId xmlns:p14="http://schemas.microsoft.com/office/powerpoint/2010/main" val="4130440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B6ACCEF-145C-427E-A988-E365515DE5B4}" type="slidenum">
              <a:rPr lang="de-DE" smtClean="0"/>
              <a:pPr>
                <a:defRPr/>
              </a:pPr>
              <a:t>21</a:t>
            </a:fld>
            <a:endParaRPr lang="de-DE"/>
          </a:p>
        </p:txBody>
      </p:sp>
    </p:spTree>
    <p:extLst>
      <p:ext uri="{BB962C8B-B14F-4D97-AF65-F5344CB8AC3E}">
        <p14:creationId xmlns:p14="http://schemas.microsoft.com/office/powerpoint/2010/main" val="413044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B6ACCEF-145C-427E-A988-E365515DE5B4}" type="slidenum">
              <a:rPr lang="de-DE" smtClean="0"/>
              <a:pPr>
                <a:defRPr/>
              </a:pPr>
              <a:t>22</a:t>
            </a:fld>
            <a:endParaRPr lang="de-DE"/>
          </a:p>
        </p:txBody>
      </p:sp>
    </p:spTree>
    <p:extLst>
      <p:ext uri="{BB962C8B-B14F-4D97-AF65-F5344CB8AC3E}">
        <p14:creationId xmlns:p14="http://schemas.microsoft.com/office/powerpoint/2010/main" val="413044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B6ACCEF-145C-427E-A988-E365515DE5B4}" type="slidenum">
              <a:rPr lang="de-DE" smtClean="0"/>
              <a:pPr>
                <a:defRPr/>
              </a:pPr>
              <a:t>23</a:t>
            </a:fld>
            <a:endParaRPr lang="de-DE"/>
          </a:p>
        </p:txBody>
      </p:sp>
    </p:spTree>
    <p:extLst>
      <p:ext uri="{BB962C8B-B14F-4D97-AF65-F5344CB8AC3E}">
        <p14:creationId xmlns:p14="http://schemas.microsoft.com/office/powerpoint/2010/main" val="4130440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B6ACCEF-145C-427E-A988-E365515DE5B4}" type="slidenum">
              <a:rPr lang="de-DE" smtClean="0"/>
              <a:pPr>
                <a:defRPr/>
              </a:pPr>
              <a:t>33</a:t>
            </a:fld>
            <a:endParaRPr lang="de-DE"/>
          </a:p>
        </p:txBody>
      </p:sp>
    </p:spTree>
    <p:extLst>
      <p:ext uri="{BB962C8B-B14F-4D97-AF65-F5344CB8AC3E}">
        <p14:creationId xmlns:p14="http://schemas.microsoft.com/office/powerpoint/2010/main" val="413044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B6ACCEF-145C-427E-A988-E365515DE5B4}" type="slidenum">
              <a:rPr lang="de-DE" smtClean="0"/>
              <a:pPr>
                <a:defRPr/>
              </a:pPr>
              <a:t>34</a:t>
            </a:fld>
            <a:endParaRPr lang="de-DE"/>
          </a:p>
        </p:txBody>
      </p:sp>
    </p:spTree>
    <p:extLst>
      <p:ext uri="{BB962C8B-B14F-4D97-AF65-F5344CB8AC3E}">
        <p14:creationId xmlns:p14="http://schemas.microsoft.com/office/powerpoint/2010/main" val="4130440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B6ACCEF-145C-427E-A988-E365515DE5B4}" type="slidenum">
              <a:rPr lang="de-DE" smtClean="0"/>
              <a:pPr>
                <a:defRPr/>
              </a:pPr>
              <a:t>35</a:t>
            </a:fld>
            <a:endParaRPr lang="de-DE"/>
          </a:p>
        </p:txBody>
      </p:sp>
    </p:spTree>
    <p:extLst>
      <p:ext uri="{BB962C8B-B14F-4D97-AF65-F5344CB8AC3E}">
        <p14:creationId xmlns:p14="http://schemas.microsoft.com/office/powerpoint/2010/main" val="4130440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AB6ACCEF-145C-427E-A988-E365515DE5B4}" type="slidenum">
              <a:rPr lang="de-DE" smtClean="0"/>
              <a:pPr>
                <a:defRPr/>
              </a:pPr>
              <a:t>41</a:t>
            </a:fld>
            <a:endParaRPr lang="de-DE"/>
          </a:p>
        </p:txBody>
      </p:sp>
    </p:spTree>
    <p:extLst>
      <p:ext uri="{BB962C8B-B14F-4D97-AF65-F5344CB8AC3E}">
        <p14:creationId xmlns:p14="http://schemas.microsoft.com/office/powerpoint/2010/main" val="3223155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9" descr="10%"/>
          <p:cNvSpPr>
            <a:spLocks noChangeArrowheads="1"/>
          </p:cNvSpPr>
          <p:nvPr userDrawn="1"/>
        </p:nvSpPr>
        <p:spPr bwMode="auto">
          <a:xfrm>
            <a:off x="307975" y="1665288"/>
            <a:ext cx="2592388" cy="1798637"/>
          </a:xfrm>
          <a:prstGeom prst="rect">
            <a:avLst/>
          </a:prstGeom>
          <a:pattFill prst="pct10">
            <a:fgClr>
              <a:srgbClr val="339966"/>
            </a:fgClr>
            <a:bgClr>
              <a:srgbClr val="FFFFFF"/>
            </a:bgClr>
          </a:pattFill>
          <a:ln w="9525" algn="ctr">
            <a:solidFill>
              <a:srgbClr val="339966"/>
            </a:solidFill>
            <a:miter lim="800000"/>
            <a:headEnd/>
            <a:tailEnd/>
          </a:ln>
        </p:spPr>
        <p:txBody>
          <a:bodyPr wrap="none" anchor="ctr"/>
          <a:lstStyle/>
          <a:p>
            <a:endParaRPr lang="de-DE" dirty="0">
              <a:latin typeface="Frutiger LT Com 55 Roman" panose="020B0503030504020204" pitchFamily="34" charset="0"/>
            </a:endParaRPr>
          </a:p>
        </p:txBody>
      </p:sp>
      <p:sp>
        <p:nvSpPr>
          <p:cNvPr id="5" name="Rectangle 11" descr="10%"/>
          <p:cNvSpPr>
            <a:spLocks noChangeArrowheads="1"/>
          </p:cNvSpPr>
          <p:nvPr userDrawn="1"/>
        </p:nvSpPr>
        <p:spPr bwMode="auto">
          <a:xfrm>
            <a:off x="307975" y="3573463"/>
            <a:ext cx="2592388" cy="1798637"/>
          </a:xfrm>
          <a:prstGeom prst="rect">
            <a:avLst/>
          </a:prstGeom>
          <a:pattFill prst="pct10">
            <a:fgClr>
              <a:srgbClr val="339966"/>
            </a:fgClr>
            <a:bgClr>
              <a:srgbClr val="FFFFFF"/>
            </a:bgClr>
          </a:pattFill>
          <a:ln w="9525" algn="ctr">
            <a:solidFill>
              <a:srgbClr val="339966"/>
            </a:solidFill>
            <a:miter lim="800000"/>
            <a:headEnd/>
            <a:tailEnd/>
          </a:ln>
        </p:spPr>
        <p:txBody>
          <a:bodyPr wrap="none" anchor="ctr"/>
          <a:lstStyle/>
          <a:p>
            <a:endParaRPr lang="de-DE" dirty="0">
              <a:latin typeface="Frutiger LT Com 55 Roman" panose="020B0503030504020204" pitchFamily="34" charset="0"/>
            </a:endParaRPr>
          </a:p>
        </p:txBody>
      </p:sp>
      <p:sp>
        <p:nvSpPr>
          <p:cNvPr id="6" name="Line 2"/>
          <p:cNvSpPr>
            <a:spLocks noChangeShapeType="1"/>
          </p:cNvSpPr>
          <p:nvPr userDrawn="1"/>
        </p:nvSpPr>
        <p:spPr bwMode="auto">
          <a:xfrm flipH="1">
            <a:off x="279400" y="5911850"/>
            <a:ext cx="9324975" cy="0"/>
          </a:xfrm>
          <a:prstGeom prst="line">
            <a:avLst/>
          </a:prstGeom>
          <a:noFill/>
          <a:ln w="10795">
            <a:solidFill>
              <a:schemeClr val="tx1"/>
            </a:solidFill>
            <a:round/>
            <a:headEnd type="none" w="sm" len="sm"/>
            <a:tailEnd type="none" w="sm" len="sm"/>
          </a:ln>
          <a:effectLst/>
        </p:spPr>
        <p:txBody>
          <a:bodyPr wrap="none" anchor="ctr"/>
          <a:lstStyle>
            <a:defPPr>
              <a:defRPr lang="de-DE"/>
            </a:defPPr>
            <a:lvl1pPr algn="ctr" rtl="0" eaLnBrk="0" fontAlgn="base" hangingPunct="0">
              <a:spcBef>
                <a:spcPct val="0"/>
              </a:spcBef>
              <a:spcAft>
                <a:spcPct val="0"/>
              </a:spcAft>
              <a:defRPr sz="2100" kern="1200">
                <a:solidFill>
                  <a:schemeClr val="tx1"/>
                </a:solidFill>
                <a:latin typeface="Frutiger 55 Roman" pitchFamily="34" charset="0"/>
                <a:ea typeface="+mn-ea"/>
                <a:cs typeface="+mn-cs"/>
              </a:defRPr>
            </a:lvl1pPr>
            <a:lvl2pPr marL="457200" algn="ctr" rtl="0" eaLnBrk="0" fontAlgn="base" hangingPunct="0">
              <a:spcBef>
                <a:spcPct val="0"/>
              </a:spcBef>
              <a:spcAft>
                <a:spcPct val="0"/>
              </a:spcAft>
              <a:defRPr sz="2100" kern="1200">
                <a:solidFill>
                  <a:schemeClr val="tx1"/>
                </a:solidFill>
                <a:latin typeface="Frutiger 55 Roman" pitchFamily="34" charset="0"/>
                <a:ea typeface="+mn-ea"/>
                <a:cs typeface="+mn-cs"/>
              </a:defRPr>
            </a:lvl2pPr>
            <a:lvl3pPr marL="914400" algn="ctr" rtl="0" eaLnBrk="0" fontAlgn="base" hangingPunct="0">
              <a:spcBef>
                <a:spcPct val="0"/>
              </a:spcBef>
              <a:spcAft>
                <a:spcPct val="0"/>
              </a:spcAft>
              <a:defRPr sz="2100" kern="1200">
                <a:solidFill>
                  <a:schemeClr val="tx1"/>
                </a:solidFill>
                <a:latin typeface="Frutiger 55 Roman" pitchFamily="34" charset="0"/>
                <a:ea typeface="+mn-ea"/>
                <a:cs typeface="+mn-cs"/>
              </a:defRPr>
            </a:lvl3pPr>
            <a:lvl4pPr marL="1371600" algn="ctr" rtl="0" eaLnBrk="0" fontAlgn="base" hangingPunct="0">
              <a:spcBef>
                <a:spcPct val="0"/>
              </a:spcBef>
              <a:spcAft>
                <a:spcPct val="0"/>
              </a:spcAft>
              <a:defRPr sz="2100" kern="1200">
                <a:solidFill>
                  <a:schemeClr val="tx1"/>
                </a:solidFill>
                <a:latin typeface="Frutiger 55 Roman" pitchFamily="34" charset="0"/>
                <a:ea typeface="+mn-ea"/>
                <a:cs typeface="+mn-cs"/>
              </a:defRPr>
            </a:lvl4pPr>
            <a:lvl5pPr marL="1828800" algn="ctr" rtl="0" eaLnBrk="0" fontAlgn="base" hangingPunct="0">
              <a:spcBef>
                <a:spcPct val="0"/>
              </a:spcBef>
              <a:spcAft>
                <a:spcPct val="0"/>
              </a:spcAft>
              <a:defRPr sz="2100" kern="1200">
                <a:solidFill>
                  <a:schemeClr val="tx1"/>
                </a:solidFill>
                <a:latin typeface="Frutiger 55 Roman" pitchFamily="34" charset="0"/>
                <a:ea typeface="+mn-ea"/>
                <a:cs typeface="+mn-cs"/>
              </a:defRPr>
            </a:lvl5pPr>
            <a:lvl6pPr marL="2286000" algn="l" defTabSz="914400" rtl="0" eaLnBrk="1" latinLnBrk="0" hangingPunct="1">
              <a:defRPr sz="2100" kern="1200">
                <a:solidFill>
                  <a:schemeClr val="tx1"/>
                </a:solidFill>
                <a:latin typeface="Frutiger 55 Roman" pitchFamily="34" charset="0"/>
                <a:ea typeface="+mn-ea"/>
                <a:cs typeface="+mn-cs"/>
              </a:defRPr>
            </a:lvl6pPr>
            <a:lvl7pPr marL="2743200" algn="l" defTabSz="914400" rtl="0" eaLnBrk="1" latinLnBrk="0" hangingPunct="1">
              <a:defRPr sz="2100" kern="1200">
                <a:solidFill>
                  <a:schemeClr val="tx1"/>
                </a:solidFill>
                <a:latin typeface="Frutiger 55 Roman" pitchFamily="34" charset="0"/>
                <a:ea typeface="+mn-ea"/>
                <a:cs typeface="+mn-cs"/>
              </a:defRPr>
            </a:lvl7pPr>
            <a:lvl8pPr marL="3200400" algn="l" defTabSz="914400" rtl="0" eaLnBrk="1" latinLnBrk="0" hangingPunct="1">
              <a:defRPr sz="2100" kern="1200">
                <a:solidFill>
                  <a:schemeClr val="tx1"/>
                </a:solidFill>
                <a:latin typeface="Frutiger 55 Roman" pitchFamily="34" charset="0"/>
                <a:ea typeface="+mn-ea"/>
                <a:cs typeface="+mn-cs"/>
              </a:defRPr>
            </a:lvl8pPr>
            <a:lvl9pPr marL="3657600" algn="l" defTabSz="914400" rtl="0" eaLnBrk="1" latinLnBrk="0" hangingPunct="1">
              <a:defRPr sz="2100" kern="1200">
                <a:solidFill>
                  <a:schemeClr val="tx1"/>
                </a:solidFill>
                <a:latin typeface="Frutiger 55 Roman" pitchFamily="34" charset="0"/>
                <a:ea typeface="+mn-ea"/>
                <a:cs typeface="+mn-cs"/>
              </a:defRPr>
            </a:lvl9pPr>
          </a:lstStyle>
          <a:p>
            <a:pPr>
              <a:defRPr/>
            </a:pPr>
            <a:endParaRPr lang="de-DE" dirty="0">
              <a:latin typeface="Frutiger LT Com 55 Roman" panose="020B0503030504020204" pitchFamily="34" charset="0"/>
            </a:endParaRPr>
          </a:p>
        </p:txBody>
      </p:sp>
      <p:pic>
        <p:nvPicPr>
          <p:cNvPr id="7" name="Picture 8" descr="C:\Dokumente und Einstellungen\pospischil\Desktop\ISO_9001-2008_black.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85750" y="6022975"/>
            <a:ext cx="4635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10" descr="ipk_85mm_p334_mit-Institutsnamen.em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87838" y="6011863"/>
            <a:ext cx="15208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1782" name="Rectangle 6"/>
          <p:cNvSpPr>
            <a:spLocks noGrp="1" noChangeArrowheads="1"/>
          </p:cNvSpPr>
          <p:nvPr>
            <p:ph type="ctrTitle" sz="quarter"/>
          </p:nvPr>
        </p:nvSpPr>
        <p:spPr bwMode="auto">
          <a:xfrm>
            <a:off x="3548063" y="549275"/>
            <a:ext cx="6049962" cy="576263"/>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a:latin typeface="Frutiger LT Com 45 Light" panose="020B0303030504020204" pitchFamily="34" charset="0"/>
              </a:defRPr>
            </a:lvl1pPr>
          </a:lstStyle>
          <a:p>
            <a:r>
              <a:rPr lang="de-DE" dirty="0"/>
              <a:t>Titelmasterformat durch Klicken bearbeiten</a:t>
            </a:r>
          </a:p>
        </p:txBody>
      </p:sp>
      <p:sp>
        <p:nvSpPr>
          <p:cNvPr id="331784" name="Rectangle 8"/>
          <p:cNvSpPr>
            <a:spLocks noGrp="1" noChangeArrowheads="1"/>
          </p:cNvSpPr>
          <p:nvPr>
            <p:ph type="subTitle" sz="quarter" idx="1"/>
          </p:nvPr>
        </p:nvSpPr>
        <p:spPr bwMode="auto">
          <a:xfrm>
            <a:off x="3548063" y="1676400"/>
            <a:ext cx="6049962" cy="3697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defRPr>
                <a:latin typeface="Frutiger LT Com 55 Roman" panose="020B0503030504020204" pitchFamily="34" charset="0"/>
              </a:defRPr>
            </a:lvl1pPr>
          </a:lstStyle>
          <a:p>
            <a:r>
              <a:rPr lang="de-DE" dirty="0"/>
              <a:t>Formatvorlage des Untertitelmasters durch Klicken bearbeiten</a:t>
            </a:r>
          </a:p>
        </p:txBody>
      </p:sp>
    </p:spTree>
    <p:extLst>
      <p:ext uri="{BB962C8B-B14F-4D97-AF65-F5344CB8AC3E}">
        <p14:creationId xmlns:p14="http://schemas.microsoft.com/office/powerpoint/2010/main" val="2825729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495300" y="507960"/>
            <a:ext cx="8915400" cy="909678"/>
          </a:xfrm>
          <a:prstGeom prst="rect">
            <a:avLst/>
          </a:prstGeom>
        </p:spPr>
        <p:txBody>
          <a:bodyPr/>
          <a:lstStyle>
            <a:lvl1pPr>
              <a:defRPr>
                <a:latin typeface="Frutiger LT Com 45 Light" panose="020B0303030504020204" pitchFamily="34" charset="0"/>
              </a:defRPr>
            </a:lvl1pPr>
          </a:lstStyle>
          <a:p>
            <a:r>
              <a:rPr lang="de-DE" dirty="0" smtClean="0"/>
              <a:t>Titelmasterformat durch Klicken bearbeiten</a:t>
            </a:r>
            <a:endParaRPr lang="de-DE" dirty="0"/>
          </a:p>
        </p:txBody>
      </p:sp>
      <p:sp>
        <p:nvSpPr>
          <p:cNvPr id="3" name="Vertikaler Textplatzhalter 2"/>
          <p:cNvSpPr>
            <a:spLocks noGrp="1"/>
          </p:cNvSpPr>
          <p:nvPr>
            <p:ph type="body" orient="vert" idx="1"/>
          </p:nvPr>
        </p:nvSpPr>
        <p:spPr>
          <a:xfrm>
            <a:off x="495300" y="1600200"/>
            <a:ext cx="8915400" cy="4275171"/>
          </a:xfrm>
          <a:prstGeom prst="rect">
            <a:avLst/>
          </a:prstGeom>
        </p:spPr>
        <p:txBody>
          <a:bodyPr vert="eaVert"/>
          <a:lstStyle>
            <a:lvl1pPr>
              <a:defRPr>
                <a:latin typeface="Frutiger LT Com 55 Roman" panose="020B0503030504020204" pitchFamily="34" charset="0"/>
              </a:defRPr>
            </a:lvl1pPr>
            <a:lvl2pPr>
              <a:defRPr>
                <a:latin typeface="Frutiger LT Com 55 Roman" panose="020B0503030504020204" pitchFamily="34" charset="0"/>
              </a:defRPr>
            </a:lvl2pPr>
            <a:lvl3pPr>
              <a:defRPr>
                <a:latin typeface="Frutiger LT Com 55 Roman" panose="020B0503030504020204" pitchFamily="34" charset="0"/>
              </a:defRPr>
            </a:lvl3pPr>
            <a:lvl4pPr>
              <a:defRPr>
                <a:latin typeface="Frutiger LT Com 55 Roman" panose="020B0503030504020204" pitchFamily="34" charset="0"/>
              </a:defRPr>
            </a:lvl4pPr>
            <a:lvl5pPr>
              <a:defRPr>
                <a:latin typeface="Frutiger LT Com 55 Roman" panose="020B0503030504020204" pitchFamily="34" charset="0"/>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249100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181850" y="507961"/>
            <a:ext cx="2228850" cy="5330898"/>
          </a:xfrm>
          <a:prstGeom prst="rect">
            <a:avLst/>
          </a:prstGeom>
        </p:spPr>
        <p:txBody>
          <a:bodyPr vert="eaVert"/>
          <a:lstStyle>
            <a:lvl1pPr>
              <a:defRPr>
                <a:latin typeface="Frutiger LT Com 45 Light" panose="020B0303030504020204" pitchFamily="34" charset="0"/>
              </a:defRPr>
            </a:lvl1pPr>
          </a:lstStyle>
          <a:p>
            <a:r>
              <a:rPr lang="de-DE" dirty="0" smtClean="0"/>
              <a:t>Titelmasterformat durch Klicken bearbeiten</a:t>
            </a:r>
            <a:endParaRPr lang="de-DE" dirty="0"/>
          </a:p>
        </p:txBody>
      </p:sp>
      <p:sp>
        <p:nvSpPr>
          <p:cNvPr id="3" name="Vertikaler Textplatzhalter 2"/>
          <p:cNvSpPr>
            <a:spLocks noGrp="1"/>
          </p:cNvSpPr>
          <p:nvPr>
            <p:ph type="body" orient="vert" idx="1"/>
          </p:nvPr>
        </p:nvSpPr>
        <p:spPr>
          <a:xfrm>
            <a:off x="495300" y="507961"/>
            <a:ext cx="6534150" cy="5330898"/>
          </a:xfrm>
          <a:prstGeom prst="rect">
            <a:avLst/>
          </a:prstGeom>
        </p:spPr>
        <p:txBody>
          <a:bodyPr vert="eaVert"/>
          <a:lstStyle>
            <a:lvl1pPr>
              <a:defRPr>
                <a:latin typeface="Frutiger LT Com 55 Roman" panose="020B0503030504020204" pitchFamily="34" charset="0"/>
              </a:defRPr>
            </a:lvl1pPr>
            <a:lvl2pPr>
              <a:defRPr>
                <a:latin typeface="Frutiger LT Com 55 Roman" panose="020B0503030504020204" pitchFamily="34" charset="0"/>
              </a:defRPr>
            </a:lvl2pPr>
            <a:lvl3pPr>
              <a:defRPr>
                <a:latin typeface="Frutiger LT Com 55 Roman" panose="020B0503030504020204" pitchFamily="34" charset="0"/>
              </a:defRPr>
            </a:lvl3pPr>
            <a:lvl4pPr>
              <a:defRPr>
                <a:latin typeface="Frutiger LT Com 55 Roman" panose="020B0503030504020204" pitchFamily="34" charset="0"/>
              </a:defRPr>
            </a:lvl4pPr>
            <a:lvl5pPr>
              <a:defRPr>
                <a:latin typeface="Frutiger LT Com 55 Roman" panose="020B0503030504020204" pitchFamily="34" charset="0"/>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718974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95300" y="507960"/>
            <a:ext cx="8915400" cy="909678"/>
          </a:xfrm>
          <a:prstGeom prst="rect">
            <a:avLst/>
          </a:prstGeom>
        </p:spPr>
        <p:txBody>
          <a:bodyPr/>
          <a:lstStyle>
            <a:lvl1pPr>
              <a:defRPr>
                <a:latin typeface="Frutiger LT Com 45 Light" panose="020B0303030504020204" pitchFamily="34" charset="0"/>
              </a:defRPr>
            </a:lvl1pPr>
          </a:lstStyle>
          <a:p>
            <a:r>
              <a:rPr lang="de-DE" dirty="0" smtClean="0"/>
              <a:t>Titelmasterformat durch Klicken bearbeiten</a:t>
            </a:r>
            <a:endParaRPr lang="de-DE" dirty="0"/>
          </a:p>
        </p:txBody>
      </p:sp>
      <p:sp>
        <p:nvSpPr>
          <p:cNvPr id="3" name="Inhaltsplatzhalter 2"/>
          <p:cNvSpPr>
            <a:spLocks noGrp="1"/>
          </p:cNvSpPr>
          <p:nvPr>
            <p:ph idx="1"/>
          </p:nvPr>
        </p:nvSpPr>
        <p:spPr>
          <a:xfrm>
            <a:off x="495300" y="1600200"/>
            <a:ext cx="8915400" cy="4275171"/>
          </a:xfrm>
          <a:prstGeom prst="rect">
            <a:avLst/>
          </a:prstGeom>
        </p:spPr>
        <p:txBody>
          <a:bodyPr/>
          <a:lstStyle>
            <a:lvl1pPr>
              <a:defRPr>
                <a:latin typeface="Frutiger LT Com 55 Roman" panose="020B0503030504020204" pitchFamily="34" charset="0"/>
              </a:defRPr>
            </a:lvl1pPr>
            <a:lvl2pPr>
              <a:defRPr>
                <a:latin typeface="Frutiger LT Com 55 Roman" panose="020B0503030504020204" pitchFamily="34" charset="0"/>
              </a:defRPr>
            </a:lvl2pPr>
            <a:lvl3pPr>
              <a:defRPr>
                <a:latin typeface="Frutiger LT Com 55 Roman" panose="020B0503030504020204" pitchFamily="34" charset="0"/>
              </a:defRPr>
            </a:lvl3pPr>
            <a:lvl4pPr>
              <a:defRPr>
                <a:latin typeface="Frutiger LT Com 55 Roman" panose="020B0503030504020204" pitchFamily="34" charset="0"/>
              </a:defRPr>
            </a:lvl4pPr>
            <a:lvl5pPr>
              <a:defRPr>
                <a:latin typeface="Frutiger LT Com 55 Roman" panose="020B0503030504020204" pitchFamily="34" charset="0"/>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50019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2638" y="4406900"/>
            <a:ext cx="8420100" cy="1362075"/>
          </a:xfrm>
          <a:prstGeom prst="rect">
            <a:avLst/>
          </a:prstGeom>
        </p:spPr>
        <p:txBody>
          <a:bodyPr anchor="t"/>
          <a:lstStyle>
            <a:lvl1pPr algn="l">
              <a:defRPr sz="4000" b="1" cap="all">
                <a:latin typeface="Frutiger LT Com 45 Light" panose="020B0303030504020204" pitchFamily="34" charset="0"/>
              </a:defRPr>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82638" y="2906713"/>
            <a:ext cx="8420100" cy="1500187"/>
          </a:xfrm>
          <a:prstGeom prst="rect">
            <a:avLst/>
          </a:prstGeom>
        </p:spPr>
        <p:txBody>
          <a:bodyPr anchor="b"/>
          <a:lstStyle>
            <a:lvl1pPr marL="0" indent="0">
              <a:buNone/>
              <a:defRPr sz="2000">
                <a:latin typeface="Frutiger LT Com 55 Roman" panose="020B0503030504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smtClean="0"/>
              <a:t>Textmasterformate durch Klicken bearbeiten</a:t>
            </a:r>
          </a:p>
        </p:txBody>
      </p:sp>
    </p:spTree>
    <p:extLst>
      <p:ext uri="{BB962C8B-B14F-4D97-AF65-F5344CB8AC3E}">
        <p14:creationId xmlns:p14="http://schemas.microsoft.com/office/powerpoint/2010/main" val="263861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95300" y="507960"/>
            <a:ext cx="8915400" cy="909678"/>
          </a:xfrm>
          <a:prstGeom prst="rect">
            <a:avLst/>
          </a:prstGeom>
        </p:spPr>
        <p:txBody>
          <a:bodyPr/>
          <a:lstStyle>
            <a:lvl1pPr>
              <a:defRPr>
                <a:latin typeface="Frutiger LT Com 45 Light" panose="020B0303030504020204" pitchFamily="34" charset="0"/>
              </a:defRPr>
            </a:lvl1pPr>
          </a:lstStyle>
          <a:p>
            <a:r>
              <a:rPr lang="de-DE" dirty="0" smtClean="0"/>
              <a:t>Titelmasterformat durch Klicken bearbeiten</a:t>
            </a:r>
            <a:endParaRPr lang="de-DE" dirty="0"/>
          </a:p>
        </p:txBody>
      </p:sp>
      <p:sp>
        <p:nvSpPr>
          <p:cNvPr id="3" name="Inhaltsplatzhalter 2"/>
          <p:cNvSpPr>
            <a:spLocks noGrp="1"/>
          </p:cNvSpPr>
          <p:nvPr>
            <p:ph sz="half" idx="1"/>
          </p:nvPr>
        </p:nvSpPr>
        <p:spPr>
          <a:xfrm>
            <a:off x="495300" y="1600200"/>
            <a:ext cx="4381500" cy="4275171"/>
          </a:xfrm>
          <a:prstGeom prst="rect">
            <a:avLst/>
          </a:prstGeom>
        </p:spPr>
        <p:txBody>
          <a:bodyPr/>
          <a:lstStyle>
            <a:lvl1pPr>
              <a:defRPr sz="2800">
                <a:latin typeface="Frutiger LT Com 55 Roman" panose="020B0503030504020204" pitchFamily="34" charset="0"/>
              </a:defRPr>
            </a:lvl1pPr>
            <a:lvl2pPr>
              <a:defRPr sz="2400">
                <a:latin typeface="Frutiger LT Com 55 Roman" panose="020B0503030504020204" pitchFamily="34" charset="0"/>
              </a:defRPr>
            </a:lvl2pPr>
            <a:lvl3pPr>
              <a:defRPr sz="2000">
                <a:latin typeface="Frutiger LT Com 55 Roman" panose="020B0503030504020204" pitchFamily="34" charset="0"/>
              </a:defRPr>
            </a:lvl3pPr>
            <a:lvl4pPr>
              <a:defRPr sz="1800">
                <a:latin typeface="Frutiger LT Com 55 Roman" panose="020B0503030504020204" pitchFamily="34" charset="0"/>
              </a:defRPr>
            </a:lvl4pPr>
            <a:lvl5pPr>
              <a:defRPr sz="1800">
                <a:latin typeface="Frutiger LT Com 55 Roman" panose="020B0503030504020204" pitchFamily="34" charset="0"/>
              </a:defRPr>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5029200" y="1600200"/>
            <a:ext cx="4381500" cy="4275171"/>
          </a:xfrm>
          <a:prstGeom prst="rect">
            <a:avLst/>
          </a:prstGeom>
        </p:spPr>
        <p:txBody>
          <a:bodyPr/>
          <a:lstStyle>
            <a:lvl1pPr>
              <a:defRPr sz="2800">
                <a:latin typeface="Frutiger LT Com 55 Roman" panose="020B0503030504020204" pitchFamily="34" charset="0"/>
              </a:defRPr>
            </a:lvl1pPr>
            <a:lvl2pPr>
              <a:defRPr sz="2400">
                <a:latin typeface="Frutiger LT Com 55 Roman" panose="020B0503030504020204" pitchFamily="34" charset="0"/>
              </a:defRPr>
            </a:lvl2pPr>
            <a:lvl3pPr>
              <a:defRPr sz="2000">
                <a:latin typeface="Frutiger LT Com 55 Roman" panose="020B0503030504020204" pitchFamily="34" charset="0"/>
              </a:defRPr>
            </a:lvl3pPr>
            <a:lvl4pPr>
              <a:defRPr sz="1800">
                <a:latin typeface="Frutiger LT Com 55 Roman" panose="020B0503030504020204" pitchFamily="34" charset="0"/>
              </a:defRPr>
            </a:lvl4pPr>
            <a:lvl5pPr>
              <a:defRPr sz="1800">
                <a:latin typeface="Frutiger LT Com 55 Roman" panose="020B0503030504020204" pitchFamily="34" charset="0"/>
              </a:defRPr>
            </a:lvl5pPr>
            <a:lvl6pPr>
              <a:defRPr sz="1800"/>
            </a:lvl6pPr>
            <a:lvl7pPr>
              <a:defRPr sz="1800"/>
            </a:lvl7pPr>
            <a:lvl8pPr>
              <a:defRPr sz="1800"/>
            </a:lvl8pPr>
            <a:lvl9pPr>
              <a:defRPr sz="18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511425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95300" y="507960"/>
            <a:ext cx="8915400" cy="909678"/>
          </a:xfrm>
          <a:prstGeom prst="rect">
            <a:avLst/>
          </a:prstGeom>
        </p:spPr>
        <p:txBody>
          <a:bodyPr/>
          <a:lstStyle>
            <a:lvl1pPr>
              <a:defRPr>
                <a:latin typeface="Frutiger LT Com 45 Light" panose="020B0303030504020204" pitchFamily="34" charset="0"/>
              </a:defRPr>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495300" y="1535113"/>
            <a:ext cx="4376738" cy="639762"/>
          </a:xfrm>
          <a:prstGeom prst="rect">
            <a:avLst/>
          </a:prstGeom>
        </p:spPr>
        <p:txBody>
          <a:bodyPr anchor="b"/>
          <a:lstStyle>
            <a:lvl1pPr marL="0" indent="0">
              <a:buNone/>
              <a:defRPr sz="2400" b="1">
                <a:latin typeface="Frutiger LT Com 55 Roman" panose="020B0503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4" name="Inhaltsplatzhalter 3"/>
          <p:cNvSpPr>
            <a:spLocks noGrp="1"/>
          </p:cNvSpPr>
          <p:nvPr>
            <p:ph sz="half" idx="2"/>
          </p:nvPr>
        </p:nvSpPr>
        <p:spPr>
          <a:xfrm>
            <a:off x="495300" y="2174875"/>
            <a:ext cx="4376738" cy="3700496"/>
          </a:xfrm>
          <a:prstGeom prst="rect">
            <a:avLst/>
          </a:prstGeom>
        </p:spPr>
        <p:txBody>
          <a:bodyPr/>
          <a:lstStyle>
            <a:lvl1pPr>
              <a:defRPr sz="2400">
                <a:latin typeface="Frutiger LT Com 55 Roman" panose="020B0503030504020204" pitchFamily="34" charset="0"/>
              </a:defRPr>
            </a:lvl1pPr>
            <a:lvl2pPr>
              <a:defRPr sz="2000">
                <a:latin typeface="Frutiger LT Com 55 Roman" panose="020B0503030504020204" pitchFamily="34" charset="0"/>
              </a:defRPr>
            </a:lvl2pPr>
            <a:lvl3pPr>
              <a:defRPr sz="1800">
                <a:latin typeface="Frutiger LT Com 55 Roman" panose="020B0503030504020204" pitchFamily="34" charset="0"/>
              </a:defRPr>
            </a:lvl3pPr>
            <a:lvl4pPr>
              <a:defRPr sz="1600">
                <a:latin typeface="Frutiger LT Com 55 Roman" panose="020B0503030504020204" pitchFamily="34" charset="0"/>
              </a:defRPr>
            </a:lvl4pPr>
            <a:lvl5pPr>
              <a:defRPr sz="1600">
                <a:latin typeface="Frutiger LT Com 55 Roman" panose="020B0503030504020204" pitchFamily="34" charset="0"/>
              </a:defRPr>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Textplatzhalter 4"/>
          <p:cNvSpPr>
            <a:spLocks noGrp="1"/>
          </p:cNvSpPr>
          <p:nvPr>
            <p:ph type="body" sz="quarter" idx="3"/>
          </p:nvPr>
        </p:nvSpPr>
        <p:spPr>
          <a:xfrm>
            <a:off x="5032375" y="1535113"/>
            <a:ext cx="4378325" cy="639762"/>
          </a:xfrm>
          <a:prstGeom prst="rect">
            <a:avLst/>
          </a:prstGeom>
        </p:spPr>
        <p:txBody>
          <a:bodyPr anchor="b"/>
          <a:lstStyle>
            <a:lvl1pPr marL="0" indent="0">
              <a:buNone/>
              <a:defRPr sz="2400" b="1">
                <a:latin typeface="Frutiger LT Com 55 Roman" panose="020B0503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Textmasterformate durch Klicken bearbeiten</a:t>
            </a:r>
          </a:p>
        </p:txBody>
      </p:sp>
      <p:sp>
        <p:nvSpPr>
          <p:cNvPr id="6" name="Inhaltsplatzhalter 5"/>
          <p:cNvSpPr>
            <a:spLocks noGrp="1"/>
          </p:cNvSpPr>
          <p:nvPr>
            <p:ph sz="quarter" idx="4"/>
          </p:nvPr>
        </p:nvSpPr>
        <p:spPr>
          <a:xfrm>
            <a:off x="5032375" y="2174875"/>
            <a:ext cx="4378325" cy="3700496"/>
          </a:xfrm>
          <a:prstGeom prst="rect">
            <a:avLst/>
          </a:prstGeom>
        </p:spPr>
        <p:txBody>
          <a:bodyPr/>
          <a:lstStyle>
            <a:lvl1pPr>
              <a:defRPr sz="2400">
                <a:latin typeface="Frutiger LT Com 55 Roman" panose="020B0503030504020204" pitchFamily="34" charset="0"/>
              </a:defRPr>
            </a:lvl1pPr>
            <a:lvl2pPr>
              <a:defRPr sz="2000">
                <a:latin typeface="Frutiger LT Com 55 Roman" panose="020B0503030504020204" pitchFamily="34" charset="0"/>
              </a:defRPr>
            </a:lvl2pPr>
            <a:lvl3pPr>
              <a:defRPr sz="1800">
                <a:latin typeface="Frutiger LT Com 55 Roman" panose="020B0503030504020204" pitchFamily="34" charset="0"/>
              </a:defRPr>
            </a:lvl3pPr>
            <a:lvl4pPr>
              <a:defRPr sz="1600">
                <a:latin typeface="Frutiger LT Com 55 Roman" panose="020B0503030504020204" pitchFamily="34" charset="0"/>
              </a:defRPr>
            </a:lvl4pPr>
            <a:lvl5pPr>
              <a:defRPr sz="1600">
                <a:latin typeface="Frutiger LT Com 55 Roman" panose="020B0503030504020204" pitchFamily="34" charset="0"/>
              </a:defRPr>
            </a:lvl5pPr>
            <a:lvl6pPr>
              <a:defRPr sz="1600"/>
            </a:lvl6pPr>
            <a:lvl7pPr>
              <a:defRPr sz="1600"/>
            </a:lvl7pPr>
            <a:lvl8pPr>
              <a:defRPr sz="1600"/>
            </a:lvl8pPr>
            <a:lvl9pPr>
              <a:defRPr sz="16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3052430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95300" y="507960"/>
            <a:ext cx="8915400" cy="909678"/>
          </a:xfrm>
          <a:prstGeom prst="rect">
            <a:avLst/>
          </a:prstGeom>
        </p:spPr>
        <p:txBody>
          <a:bodyPr/>
          <a:lstStyle>
            <a:lvl1pPr>
              <a:defRPr>
                <a:latin typeface="Frutiger LT Com 45 Light" panose="020B0303030504020204" pitchFamily="34" charset="0"/>
              </a:defRPr>
            </a:lvl1pPr>
          </a:lstStyle>
          <a:p>
            <a:r>
              <a:rPr lang="de-DE" dirty="0" smtClean="0"/>
              <a:t>Titelmasterformat durch Klicken bearbeiten</a:t>
            </a:r>
            <a:endParaRPr lang="de-DE" dirty="0"/>
          </a:p>
        </p:txBody>
      </p:sp>
    </p:spTree>
    <p:extLst>
      <p:ext uri="{BB962C8B-B14F-4D97-AF65-F5344CB8AC3E}">
        <p14:creationId xmlns:p14="http://schemas.microsoft.com/office/powerpoint/2010/main" val="221335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002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95300" y="507960"/>
            <a:ext cx="3259138" cy="927140"/>
          </a:xfrm>
          <a:prstGeom prst="rect">
            <a:avLst/>
          </a:prstGeom>
        </p:spPr>
        <p:txBody>
          <a:bodyPr anchor="b"/>
          <a:lstStyle>
            <a:lvl1pPr algn="l">
              <a:defRPr sz="2000" b="1">
                <a:latin typeface="Frutiger LT Com 45 Light" panose="020B0303030504020204" pitchFamily="34" charset="0"/>
              </a:defRPr>
            </a:lvl1pPr>
          </a:lstStyle>
          <a:p>
            <a:r>
              <a:rPr lang="de-DE" dirty="0" smtClean="0"/>
              <a:t>Titelmasterformat durch Klicken bearbeiten</a:t>
            </a:r>
            <a:endParaRPr lang="de-DE" dirty="0"/>
          </a:p>
        </p:txBody>
      </p:sp>
      <p:sp>
        <p:nvSpPr>
          <p:cNvPr id="3" name="Inhaltsplatzhalter 2"/>
          <p:cNvSpPr>
            <a:spLocks noGrp="1"/>
          </p:cNvSpPr>
          <p:nvPr>
            <p:ph idx="1"/>
          </p:nvPr>
        </p:nvSpPr>
        <p:spPr>
          <a:xfrm>
            <a:off x="3873500" y="507960"/>
            <a:ext cx="5537200" cy="5367412"/>
          </a:xfrm>
          <a:prstGeom prst="rect">
            <a:avLst/>
          </a:prstGeom>
        </p:spPr>
        <p:txBody>
          <a:bodyPr/>
          <a:lstStyle>
            <a:lvl1pPr>
              <a:defRPr sz="3200">
                <a:latin typeface="Frutiger LT Com 55 Roman" panose="020B0503030504020204" pitchFamily="34" charset="0"/>
              </a:defRPr>
            </a:lvl1pPr>
            <a:lvl2pPr>
              <a:defRPr sz="2800">
                <a:latin typeface="Frutiger LT Com 55 Roman" panose="020B0503030504020204" pitchFamily="34" charset="0"/>
              </a:defRPr>
            </a:lvl2pPr>
            <a:lvl3pPr>
              <a:defRPr sz="2400">
                <a:latin typeface="Frutiger LT Com 55 Roman" panose="020B0503030504020204" pitchFamily="34" charset="0"/>
              </a:defRPr>
            </a:lvl3pPr>
            <a:lvl4pPr>
              <a:defRPr sz="2000">
                <a:latin typeface="Frutiger LT Com 55 Roman" panose="020B0503030504020204" pitchFamily="34" charset="0"/>
              </a:defRPr>
            </a:lvl4pPr>
            <a:lvl5pPr>
              <a:defRPr sz="2000">
                <a:latin typeface="Frutiger LT Com 55 Roman" panose="020B0503030504020204" pitchFamily="34" charset="0"/>
              </a:defRPr>
            </a:lvl5pPr>
            <a:lvl6pPr>
              <a:defRPr sz="2000"/>
            </a:lvl6pPr>
            <a:lvl7pPr>
              <a:defRPr sz="2000"/>
            </a:lvl7pPr>
            <a:lvl8pPr>
              <a:defRPr sz="2000"/>
            </a:lvl8pPr>
            <a:lvl9pPr>
              <a:defRPr sz="2000"/>
            </a:lvl9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Textplatzhalter 3"/>
          <p:cNvSpPr>
            <a:spLocks noGrp="1"/>
          </p:cNvSpPr>
          <p:nvPr>
            <p:ph type="body" sz="half" idx="2"/>
          </p:nvPr>
        </p:nvSpPr>
        <p:spPr>
          <a:xfrm>
            <a:off x="495300" y="1435100"/>
            <a:ext cx="3259138" cy="4440271"/>
          </a:xfrm>
          <a:prstGeom prst="rect">
            <a:avLst/>
          </a:prstGeom>
        </p:spPr>
        <p:txBody>
          <a:bodyPr/>
          <a:lstStyle>
            <a:lvl1pPr marL="0" indent="0">
              <a:buNone/>
              <a:defRPr sz="1400">
                <a:latin typeface="Frutiger LT Com 55 Roman" panose="020B05030305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smtClean="0"/>
              <a:t>Textmasterformate durch Klicken bearbeiten</a:t>
            </a:r>
          </a:p>
        </p:txBody>
      </p:sp>
    </p:spTree>
    <p:extLst>
      <p:ext uri="{BB962C8B-B14F-4D97-AF65-F5344CB8AC3E}">
        <p14:creationId xmlns:p14="http://schemas.microsoft.com/office/powerpoint/2010/main" val="3820322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941513" y="4800600"/>
            <a:ext cx="5943600" cy="566738"/>
          </a:xfrm>
          <a:prstGeom prst="rect">
            <a:avLst/>
          </a:prstGeom>
        </p:spPr>
        <p:txBody>
          <a:bodyPr anchor="b"/>
          <a:lstStyle>
            <a:lvl1pPr algn="l">
              <a:defRPr sz="2000" b="1">
                <a:latin typeface="Frutiger LT Com 45 Light" panose="020B0303030504020204" pitchFamily="34" charset="0"/>
              </a:defRPr>
            </a:lvl1pPr>
          </a:lstStyle>
          <a:p>
            <a:r>
              <a:rPr lang="de-DE" dirty="0" smtClean="0"/>
              <a:t>Titelmasterformat durch Klicken bearbeiten</a:t>
            </a:r>
            <a:endParaRPr lang="de-DE" dirty="0"/>
          </a:p>
        </p:txBody>
      </p:sp>
      <p:sp>
        <p:nvSpPr>
          <p:cNvPr id="3" name="Bildplatzhalter 2"/>
          <p:cNvSpPr>
            <a:spLocks noGrp="1"/>
          </p:cNvSpPr>
          <p:nvPr>
            <p:ph type="pic" idx="1"/>
          </p:nvPr>
        </p:nvSpPr>
        <p:spPr>
          <a:xfrm>
            <a:off x="1941513" y="612775"/>
            <a:ext cx="5943600" cy="4114800"/>
          </a:xfrm>
          <a:prstGeom prst="rect">
            <a:avLst/>
          </a:prstGeom>
        </p:spPr>
        <p:txBody>
          <a:bodyPr/>
          <a:lstStyle>
            <a:lvl1pPr marL="0" indent="0">
              <a:buNone/>
              <a:defRPr sz="3200">
                <a:latin typeface="Frutiger LT Com 55 Roman" panose="020B05030305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platzhalter 3"/>
          <p:cNvSpPr>
            <a:spLocks noGrp="1"/>
          </p:cNvSpPr>
          <p:nvPr>
            <p:ph type="body" sz="half" idx="2"/>
          </p:nvPr>
        </p:nvSpPr>
        <p:spPr>
          <a:xfrm>
            <a:off x="1941513" y="5367337"/>
            <a:ext cx="5943600" cy="508033"/>
          </a:xfrm>
          <a:prstGeom prst="rect">
            <a:avLst/>
          </a:prstGeom>
        </p:spPr>
        <p:txBody>
          <a:bodyPr/>
          <a:lstStyle>
            <a:lvl1pPr marL="0" indent="0">
              <a:buNone/>
              <a:defRPr sz="1400">
                <a:latin typeface="Frutiger LT Com 55 Roman" panose="020B05030305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smtClean="0"/>
              <a:t>Textmasterformate durch Klicken bearbeiten</a:t>
            </a:r>
          </a:p>
        </p:txBody>
      </p:sp>
    </p:spTree>
    <p:extLst>
      <p:ext uri="{BB962C8B-B14F-4D97-AF65-F5344CB8AC3E}">
        <p14:creationId xmlns:p14="http://schemas.microsoft.com/office/powerpoint/2010/main" val="65882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Line 2"/>
          <p:cNvSpPr>
            <a:spLocks noChangeShapeType="1"/>
          </p:cNvSpPr>
          <p:nvPr userDrawn="1"/>
        </p:nvSpPr>
        <p:spPr bwMode="auto">
          <a:xfrm flipH="1">
            <a:off x="279400" y="5911850"/>
            <a:ext cx="9324975" cy="0"/>
          </a:xfrm>
          <a:prstGeom prst="line">
            <a:avLst/>
          </a:prstGeom>
          <a:noFill/>
          <a:ln w="10795">
            <a:solidFill>
              <a:schemeClr val="tx1"/>
            </a:solidFill>
            <a:round/>
            <a:headEnd type="none" w="sm" len="sm"/>
            <a:tailEnd type="none" w="sm" len="sm"/>
          </a:ln>
          <a:effectLst/>
        </p:spPr>
        <p:txBody>
          <a:bodyPr wrap="none" anchor="ctr"/>
          <a:lstStyle>
            <a:defPPr>
              <a:defRPr lang="de-DE"/>
            </a:defPPr>
            <a:lvl1pPr algn="ctr" rtl="0" eaLnBrk="0" fontAlgn="base" hangingPunct="0">
              <a:spcBef>
                <a:spcPct val="0"/>
              </a:spcBef>
              <a:spcAft>
                <a:spcPct val="0"/>
              </a:spcAft>
              <a:defRPr sz="2100" kern="1200">
                <a:solidFill>
                  <a:schemeClr val="tx1"/>
                </a:solidFill>
                <a:latin typeface="Frutiger 55 Roman" pitchFamily="34" charset="0"/>
                <a:ea typeface="+mn-ea"/>
                <a:cs typeface="+mn-cs"/>
              </a:defRPr>
            </a:lvl1pPr>
            <a:lvl2pPr marL="457200" algn="ctr" rtl="0" eaLnBrk="0" fontAlgn="base" hangingPunct="0">
              <a:spcBef>
                <a:spcPct val="0"/>
              </a:spcBef>
              <a:spcAft>
                <a:spcPct val="0"/>
              </a:spcAft>
              <a:defRPr sz="2100" kern="1200">
                <a:solidFill>
                  <a:schemeClr val="tx1"/>
                </a:solidFill>
                <a:latin typeface="Frutiger 55 Roman" pitchFamily="34" charset="0"/>
                <a:ea typeface="+mn-ea"/>
                <a:cs typeface="+mn-cs"/>
              </a:defRPr>
            </a:lvl2pPr>
            <a:lvl3pPr marL="914400" algn="ctr" rtl="0" eaLnBrk="0" fontAlgn="base" hangingPunct="0">
              <a:spcBef>
                <a:spcPct val="0"/>
              </a:spcBef>
              <a:spcAft>
                <a:spcPct val="0"/>
              </a:spcAft>
              <a:defRPr sz="2100" kern="1200">
                <a:solidFill>
                  <a:schemeClr val="tx1"/>
                </a:solidFill>
                <a:latin typeface="Frutiger 55 Roman" pitchFamily="34" charset="0"/>
                <a:ea typeface="+mn-ea"/>
                <a:cs typeface="+mn-cs"/>
              </a:defRPr>
            </a:lvl3pPr>
            <a:lvl4pPr marL="1371600" algn="ctr" rtl="0" eaLnBrk="0" fontAlgn="base" hangingPunct="0">
              <a:spcBef>
                <a:spcPct val="0"/>
              </a:spcBef>
              <a:spcAft>
                <a:spcPct val="0"/>
              </a:spcAft>
              <a:defRPr sz="2100" kern="1200">
                <a:solidFill>
                  <a:schemeClr val="tx1"/>
                </a:solidFill>
                <a:latin typeface="Frutiger 55 Roman" pitchFamily="34" charset="0"/>
                <a:ea typeface="+mn-ea"/>
                <a:cs typeface="+mn-cs"/>
              </a:defRPr>
            </a:lvl4pPr>
            <a:lvl5pPr marL="1828800" algn="ctr" rtl="0" eaLnBrk="0" fontAlgn="base" hangingPunct="0">
              <a:spcBef>
                <a:spcPct val="0"/>
              </a:spcBef>
              <a:spcAft>
                <a:spcPct val="0"/>
              </a:spcAft>
              <a:defRPr sz="2100" kern="1200">
                <a:solidFill>
                  <a:schemeClr val="tx1"/>
                </a:solidFill>
                <a:latin typeface="Frutiger 55 Roman" pitchFamily="34" charset="0"/>
                <a:ea typeface="+mn-ea"/>
                <a:cs typeface="+mn-cs"/>
              </a:defRPr>
            </a:lvl5pPr>
            <a:lvl6pPr marL="2286000" algn="l" defTabSz="914400" rtl="0" eaLnBrk="1" latinLnBrk="0" hangingPunct="1">
              <a:defRPr sz="2100" kern="1200">
                <a:solidFill>
                  <a:schemeClr val="tx1"/>
                </a:solidFill>
                <a:latin typeface="Frutiger 55 Roman" pitchFamily="34" charset="0"/>
                <a:ea typeface="+mn-ea"/>
                <a:cs typeface="+mn-cs"/>
              </a:defRPr>
            </a:lvl6pPr>
            <a:lvl7pPr marL="2743200" algn="l" defTabSz="914400" rtl="0" eaLnBrk="1" latinLnBrk="0" hangingPunct="1">
              <a:defRPr sz="2100" kern="1200">
                <a:solidFill>
                  <a:schemeClr val="tx1"/>
                </a:solidFill>
                <a:latin typeface="Frutiger 55 Roman" pitchFamily="34" charset="0"/>
                <a:ea typeface="+mn-ea"/>
                <a:cs typeface="+mn-cs"/>
              </a:defRPr>
            </a:lvl7pPr>
            <a:lvl8pPr marL="3200400" algn="l" defTabSz="914400" rtl="0" eaLnBrk="1" latinLnBrk="0" hangingPunct="1">
              <a:defRPr sz="2100" kern="1200">
                <a:solidFill>
                  <a:schemeClr val="tx1"/>
                </a:solidFill>
                <a:latin typeface="Frutiger 55 Roman" pitchFamily="34" charset="0"/>
                <a:ea typeface="+mn-ea"/>
                <a:cs typeface="+mn-cs"/>
              </a:defRPr>
            </a:lvl8pPr>
            <a:lvl9pPr marL="3657600" algn="l" defTabSz="914400" rtl="0" eaLnBrk="1" latinLnBrk="0" hangingPunct="1">
              <a:defRPr sz="2100" kern="1200">
                <a:solidFill>
                  <a:schemeClr val="tx1"/>
                </a:solidFill>
                <a:latin typeface="Frutiger 55 Roman" pitchFamily="34" charset="0"/>
                <a:ea typeface="+mn-ea"/>
                <a:cs typeface="+mn-cs"/>
              </a:defRPr>
            </a:lvl9pPr>
          </a:lstStyle>
          <a:p>
            <a:pPr>
              <a:defRPr/>
            </a:pPr>
            <a:endParaRPr lang="de-DE" dirty="0">
              <a:latin typeface="Frutiger LT Com 55 Roman" panose="020B0503030504020204" pitchFamily="34" charset="0"/>
            </a:endParaRPr>
          </a:p>
        </p:txBody>
      </p:sp>
      <p:pic>
        <p:nvPicPr>
          <p:cNvPr id="1027" name="Picture 8" descr="C:\Dokumente und Einstellungen\pospischil\Desktop\ISO_9001-2008_black.emf"/>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85750" y="6022975"/>
            <a:ext cx="4635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Grafik 4" descr="ipk_85mm_p334_mit-Institutsnamen.emf"/>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287838" y="6011863"/>
            <a:ext cx="15208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5"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hf hdr="0" ftr="0" dt="0"/>
  <p:txStyles>
    <p:titleStyle>
      <a:lvl1pPr algn="l" defTabSz="661988" rtl="0" eaLnBrk="0" fontAlgn="base" hangingPunct="0">
        <a:lnSpc>
          <a:spcPts val="2425"/>
        </a:lnSpc>
        <a:spcBef>
          <a:spcPct val="0"/>
        </a:spcBef>
        <a:spcAft>
          <a:spcPct val="0"/>
        </a:spcAft>
        <a:tabLst>
          <a:tab pos="247650" algn="l"/>
          <a:tab pos="495300" algn="l"/>
          <a:tab pos="2808288" algn="l"/>
          <a:tab pos="3055938" algn="l"/>
          <a:tab pos="3303588" algn="l"/>
        </a:tabLst>
        <a:defRPr sz="2100" b="1">
          <a:solidFill>
            <a:schemeClr val="tx2"/>
          </a:solidFill>
          <a:latin typeface="+mj-lt"/>
          <a:ea typeface="+mj-ea"/>
          <a:cs typeface="+mj-cs"/>
        </a:defRPr>
      </a:lvl1pPr>
      <a:lvl2pPr algn="l" defTabSz="661988" rtl="0" eaLnBrk="0" fontAlgn="base" hangingPunct="0">
        <a:lnSpc>
          <a:spcPts val="2425"/>
        </a:lnSpc>
        <a:spcBef>
          <a:spcPct val="0"/>
        </a:spcBef>
        <a:spcAft>
          <a:spcPct val="0"/>
        </a:spcAft>
        <a:tabLst>
          <a:tab pos="247650" algn="l"/>
          <a:tab pos="495300" algn="l"/>
          <a:tab pos="2808288" algn="l"/>
          <a:tab pos="3055938" algn="l"/>
          <a:tab pos="3303588" algn="l"/>
        </a:tabLst>
        <a:defRPr sz="2100" b="1">
          <a:solidFill>
            <a:schemeClr val="tx2"/>
          </a:solidFill>
          <a:latin typeface="Frutiger 45 Light" pitchFamily="34" charset="0"/>
        </a:defRPr>
      </a:lvl2pPr>
      <a:lvl3pPr algn="l" defTabSz="661988" rtl="0" eaLnBrk="0" fontAlgn="base" hangingPunct="0">
        <a:lnSpc>
          <a:spcPts val="2425"/>
        </a:lnSpc>
        <a:spcBef>
          <a:spcPct val="0"/>
        </a:spcBef>
        <a:spcAft>
          <a:spcPct val="0"/>
        </a:spcAft>
        <a:tabLst>
          <a:tab pos="247650" algn="l"/>
          <a:tab pos="495300" algn="l"/>
          <a:tab pos="2808288" algn="l"/>
          <a:tab pos="3055938" algn="l"/>
          <a:tab pos="3303588" algn="l"/>
        </a:tabLst>
        <a:defRPr sz="2100" b="1">
          <a:solidFill>
            <a:schemeClr val="tx2"/>
          </a:solidFill>
          <a:latin typeface="Frutiger 45 Light" pitchFamily="34" charset="0"/>
        </a:defRPr>
      </a:lvl3pPr>
      <a:lvl4pPr algn="l" defTabSz="661988" rtl="0" eaLnBrk="0" fontAlgn="base" hangingPunct="0">
        <a:lnSpc>
          <a:spcPts val="2425"/>
        </a:lnSpc>
        <a:spcBef>
          <a:spcPct val="0"/>
        </a:spcBef>
        <a:spcAft>
          <a:spcPct val="0"/>
        </a:spcAft>
        <a:tabLst>
          <a:tab pos="247650" algn="l"/>
          <a:tab pos="495300" algn="l"/>
          <a:tab pos="2808288" algn="l"/>
          <a:tab pos="3055938" algn="l"/>
          <a:tab pos="3303588" algn="l"/>
        </a:tabLst>
        <a:defRPr sz="2100" b="1">
          <a:solidFill>
            <a:schemeClr val="tx2"/>
          </a:solidFill>
          <a:latin typeface="Frutiger 45 Light" pitchFamily="34" charset="0"/>
        </a:defRPr>
      </a:lvl4pPr>
      <a:lvl5pPr algn="l" defTabSz="661988" rtl="0" eaLnBrk="0" fontAlgn="base" hangingPunct="0">
        <a:lnSpc>
          <a:spcPts val="2425"/>
        </a:lnSpc>
        <a:spcBef>
          <a:spcPct val="0"/>
        </a:spcBef>
        <a:spcAft>
          <a:spcPct val="0"/>
        </a:spcAft>
        <a:tabLst>
          <a:tab pos="247650" algn="l"/>
          <a:tab pos="495300" algn="l"/>
          <a:tab pos="2808288" algn="l"/>
          <a:tab pos="3055938" algn="l"/>
          <a:tab pos="3303588" algn="l"/>
        </a:tabLst>
        <a:defRPr sz="2100" b="1">
          <a:solidFill>
            <a:schemeClr val="tx2"/>
          </a:solidFill>
          <a:latin typeface="Frutiger 45 Light" pitchFamily="34" charset="0"/>
        </a:defRPr>
      </a:lvl5pPr>
      <a:lvl6pPr marL="457200" algn="l" defTabSz="661988" rtl="0" eaLnBrk="0" fontAlgn="base" hangingPunct="0">
        <a:lnSpc>
          <a:spcPts val="2425"/>
        </a:lnSpc>
        <a:spcBef>
          <a:spcPct val="0"/>
        </a:spcBef>
        <a:spcAft>
          <a:spcPct val="0"/>
        </a:spcAft>
        <a:tabLst>
          <a:tab pos="247650" algn="l"/>
          <a:tab pos="495300" algn="l"/>
          <a:tab pos="2808288" algn="l"/>
          <a:tab pos="3055938" algn="l"/>
          <a:tab pos="3303588" algn="l"/>
        </a:tabLst>
        <a:defRPr sz="2100" b="1">
          <a:solidFill>
            <a:schemeClr val="tx2"/>
          </a:solidFill>
          <a:latin typeface="Frutiger 45 Light" pitchFamily="34" charset="0"/>
        </a:defRPr>
      </a:lvl6pPr>
      <a:lvl7pPr marL="914400" algn="l" defTabSz="661988" rtl="0" eaLnBrk="0" fontAlgn="base" hangingPunct="0">
        <a:lnSpc>
          <a:spcPts val="2425"/>
        </a:lnSpc>
        <a:spcBef>
          <a:spcPct val="0"/>
        </a:spcBef>
        <a:spcAft>
          <a:spcPct val="0"/>
        </a:spcAft>
        <a:tabLst>
          <a:tab pos="247650" algn="l"/>
          <a:tab pos="495300" algn="l"/>
          <a:tab pos="2808288" algn="l"/>
          <a:tab pos="3055938" algn="l"/>
          <a:tab pos="3303588" algn="l"/>
        </a:tabLst>
        <a:defRPr sz="2100" b="1">
          <a:solidFill>
            <a:schemeClr val="tx2"/>
          </a:solidFill>
          <a:latin typeface="Frutiger 45 Light" pitchFamily="34" charset="0"/>
        </a:defRPr>
      </a:lvl7pPr>
      <a:lvl8pPr marL="1371600" algn="l" defTabSz="661988" rtl="0" eaLnBrk="0" fontAlgn="base" hangingPunct="0">
        <a:lnSpc>
          <a:spcPts val="2425"/>
        </a:lnSpc>
        <a:spcBef>
          <a:spcPct val="0"/>
        </a:spcBef>
        <a:spcAft>
          <a:spcPct val="0"/>
        </a:spcAft>
        <a:tabLst>
          <a:tab pos="247650" algn="l"/>
          <a:tab pos="495300" algn="l"/>
          <a:tab pos="2808288" algn="l"/>
          <a:tab pos="3055938" algn="l"/>
          <a:tab pos="3303588" algn="l"/>
        </a:tabLst>
        <a:defRPr sz="2100" b="1">
          <a:solidFill>
            <a:schemeClr val="tx2"/>
          </a:solidFill>
          <a:latin typeface="Frutiger 45 Light" pitchFamily="34" charset="0"/>
        </a:defRPr>
      </a:lvl8pPr>
      <a:lvl9pPr marL="1828800" algn="l" defTabSz="661988" rtl="0" eaLnBrk="0" fontAlgn="base" hangingPunct="0">
        <a:lnSpc>
          <a:spcPts val="2425"/>
        </a:lnSpc>
        <a:spcBef>
          <a:spcPct val="0"/>
        </a:spcBef>
        <a:spcAft>
          <a:spcPct val="0"/>
        </a:spcAft>
        <a:tabLst>
          <a:tab pos="247650" algn="l"/>
          <a:tab pos="495300" algn="l"/>
          <a:tab pos="2808288" algn="l"/>
          <a:tab pos="3055938" algn="l"/>
          <a:tab pos="3303588" algn="l"/>
        </a:tabLst>
        <a:defRPr sz="2100" b="1">
          <a:solidFill>
            <a:schemeClr val="tx2"/>
          </a:solidFill>
          <a:latin typeface="Frutiger 45 Light" pitchFamily="34" charset="0"/>
        </a:defRPr>
      </a:lvl9pPr>
    </p:titleStyle>
    <p:bodyStyle>
      <a:lvl1pPr marL="342900" indent="-342900" algn="l" defTabSz="661988" rtl="0" eaLnBrk="0" fontAlgn="base" hangingPunct="0">
        <a:lnSpc>
          <a:spcPts val="1913"/>
        </a:lnSpc>
        <a:spcBef>
          <a:spcPct val="0"/>
        </a:spcBef>
        <a:spcAft>
          <a:spcPct val="80000"/>
        </a:spcAft>
        <a:buChar char="•"/>
        <a:tabLst>
          <a:tab pos="247650" algn="l"/>
          <a:tab pos="495300" algn="l"/>
          <a:tab pos="2808288" algn="l"/>
          <a:tab pos="3055938" algn="l"/>
          <a:tab pos="3303588" algn="l"/>
        </a:tabLst>
        <a:defRPr sz="1600">
          <a:solidFill>
            <a:schemeClr val="tx1"/>
          </a:solidFill>
          <a:latin typeface="+mn-lt"/>
          <a:ea typeface="+mn-ea"/>
          <a:cs typeface="+mn-cs"/>
        </a:defRPr>
      </a:lvl1pPr>
      <a:lvl2pPr marL="412750" indent="-247650" algn="l" defTabSz="661988" rtl="0" eaLnBrk="0" fontAlgn="base" hangingPunct="0">
        <a:lnSpc>
          <a:spcPts val="1913"/>
        </a:lnSpc>
        <a:spcBef>
          <a:spcPct val="100000"/>
        </a:spcBef>
        <a:spcAft>
          <a:spcPct val="0"/>
        </a:spcAft>
        <a:buSzPct val="100000"/>
        <a:buChar char="-"/>
        <a:tabLst>
          <a:tab pos="247650" algn="l"/>
          <a:tab pos="495300" algn="l"/>
          <a:tab pos="2808288" algn="l"/>
          <a:tab pos="3055938" algn="l"/>
          <a:tab pos="3303588" algn="l"/>
        </a:tabLst>
        <a:defRPr sz="1600">
          <a:solidFill>
            <a:schemeClr val="tx1"/>
          </a:solidFill>
          <a:latin typeface="+mn-lt"/>
        </a:defRPr>
      </a:lvl2pPr>
      <a:lvl3pPr marL="823913" indent="-246063" algn="l" defTabSz="661988" rtl="0" eaLnBrk="0" fontAlgn="base" hangingPunct="0">
        <a:lnSpc>
          <a:spcPts val="1913"/>
        </a:lnSpc>
        <a:spcBef>
          <a:spcPct val="40000"/>
        </a:spcBef>
        <a:spcAft>
          <a:spcPct val="0"/>
        </a:spcAft>
        <a:buSzPct val="100000"/>
        <a:buFont typeface="Wingdings" pitchFamily="2" charset="2"/>
        <a:buChar char=""/>
        <a:tabLst>
          <a:tab pos="247650" algn="l"/>
          <a:tab pos="495300" algn="l"/>
          <a:tab pos="2808288" algn="l"/>
          <a:tab pos="3055938" algn="l"/>
          <a:tab pos="3303588" algn="l"/>
        </a:tabLst>
        <a:defRPr sz="1600">
          <a:solidFill>
            <a:schemeClr val="tx1"/>
          </a:solidFill>
          <a:latin typeface="+mn-lt"/>
        </a:defRPr>
      </a:lvl3pPr>
      <a:lvl4pPr marL="1239838" indent="-250825" algn="l" defTabSz="661988" rtl="0" eaLnBrk="0" fontAlgn="base" hangingPunct="0">
        <a:lnSpc>
          <a:spcPts val="1913"/>
        </a:lnSpc>
        <a:spcBef>
          <a:spcPct val="40000"/>
        </a:spcBef>
        <a:spcAft>
          <a:spcPct val="0"/>
        </a:spcAft>
        <a:buSzPct val="100000"/>
        <a:buChar char="-"/>
        <a:tabLst>
          <a:tab pos="247650" algn="l"/>
          <a:tab pos="495300" algn="l"/>
          <a:tab pos="2808288" algn="l"/>
          <a:tab pos="3055938" algn="l"/>
          <a:tab pos="3303588" algn="l"/>
        </a:tabLst>
        <a:defRPr sz="1600">
          <a:solidFill>
            <a:schemeClr val="tx1"/>
          </a:solidFill>
          <a:latin typeface="+mn-lt"/>
        </a:defRPr>
      </a:lvl4pPr>
      <a:lvl5pPr marL="1657350" indent="-252413" algn="l" defTabSz="661988" rtl="0" eaLnBrk="0" fontAlgn="base" hangingPunct="0">
        <a:lnSpc>
          <a:spcPts val="1825"/>
        </a:lnSpc>
        <a:spcBef>
          <a:spcPct val="40000"/>
        </a:spcBef>
        <a:spcAft>
          <a:spcPct val="0"/>
        </a:spcAft>
        <a:buChar char="»"/>
        <a:tabLst>
          <a:tab pos="247650" algn="l"/>
          <a:tab pos="495300" algn="l"/>
          <a:tab pos="2808288" algn="l"/>
          <a:tab pos="3055938" algn="l"/>
          <a:tab pos="3303588" algn="l"/>
        </a:tabLst>
        <a:defRPr sz="1600">
          <a:solidFill>
            <a:schemeClr val="tx1"/>
          </a:solidFill>
          <a:latin typeface="+mn-lt"/>
        </a:defRPr>
      </a:lvl5pPr>
      <a:lvl6pPr marL="2114550" indent="-252413" algn="l" defTabSz="661988" rtl="0" eaLnBrk="0" fontAlgn="base" hangingPunct="0">
        <a:lnSpc>
          <a:spcPts val="1825"/>
        </a:lnSpc>
        <a:spcBef>
          <a:spcPct val="40000"/>
        </a:spcBef>
        <a:spcAft>
          <a:spcPct val="0"/>
        </a:spcAft>
        <a:tabLst>
          <a:tab pos="247650" algn="l"/>
          <a:tab pos="495300" algn="l"/>
          <a:tab pos="2808288" algn="l"/>
          <a:tab pos="3055938" algn="l"/>
          <a:tab pos="3303588" algn="l"/>
        </a:tabLst>
        <a:defRPr sz="1600">
          <a:solidFill>
            <a:schemeClr val="tx1"/>
          </a:solidFill>
          <a:latin typeface="+mn-lt"/>
        </a:defRPr>
      </a:lvl6pPr>
      <a:lvl7pPr marL="2571750" indent="-252413" algn="l" defTabSz="661988" rtl="0" eaLnBrk="0" fontAlgn="base" hangingPunct="0">
        <a:lnSpc>
          <a:spcPts val="1825"/>
        </a:lnSpc>
        <a:spcBef>
          <a:spcPct val="40000"/>
        </a:spcBef>
        <a:spcAft>
          <a:spcPct val="0"/>
        </a:spcAft>
        <a:tabLst>
          <a:tab pos="247650" algn="l"/>
          <a:tab pos="495300" algn="l"/>
          <a:tab pos="2808288" algn="l"/>
          <a:tab pos="3055938" algn="l"/>
          <a:tab pos="3303588" algn="l"/>
        </a:tabLst>
        <a:defRPr sz="1600">
          <a:solidFill>
            <a:schemeClr val="tx1"/>
          </a:solidFill>
          <a:latin typeface="+mn-lt"/>
        </a:defRPr>
      </a:lvl7pPr>
      <a:lvl8pPr marL="3028950" indent="-252413" algn="l" defTabSz="661988" rtl="0" eaLnBrk="0" fontAlgn="base" hangingPunct="0">
        <a:lnSpc>
          <a:spcPts val="1825"/>
        </a:lnSpc>
        <a:spcBef>
          <a:spcPct val="40000"/>
        </a:spcBef>
        <a:spcAft>
          <a:spcPct val="0"/>
        </a:spcAft>
        <a:tabLst>
          <a:tab pos="247650" algn="l"/>
          <a:tab pos="495300" algn="l"/>
          <a:tab pos="2808288" algn="l"/>
          <a:tab pos="3055938" algn="l"/>
          <a:tab pos="3303588" algn="l"/>
        </a:tabLst>
        <a:defRPr sz="1600">
          <a:solidFill>
            <a:schemeClr val="tx1"/>
          </a:solidFill>
          <a:latin typeface="+mn-lt"/>
        </a:defRPr>
      </a:lvl8pPr>
      <a:lvl9pPr marL="3486150" indent="-252413" algn="l" defTabSz="661988" rtl="0" eaLnBrk="0" fontAlgn="base" hangingPunct="0">
        <a:lnSpc>
          <a:spcPts val="1825"/>
        </a:lnSpc>
        <a:spcBef>
          <a:spcPct val="40000"/>
        </a:spcBef>
        <a:spcAft>
          <a:spcPct val="0"/>
        </a:spcAft>
        <a:tabLst>
          <a:tab pos="247650" algn="l"/>
          <a:tab pos="495300" algn="l"/>
          <a:tab pos="2808288" algn="l"/>
          <a:tab pos="3055938" algn="l"/>
          <a:tab pos="3303588" algn="l"/>
        </a:tabLst>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1"/>
          <p:cNvSpPr>
            <a:spLocks noGrp="1"/>
          </p:cNvSpPr>
          <p:nvPr>
            <p:ph type="ctrTitle"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sz="2000" dirty="0" smtClean="0"/>
              <a:t>AMELI 4.0: Klassifikation der </a:t>
            </a:r>
            <a:r>
              <a:rPr lang="de-DE" sz="2000" dirty="0" err="1" smtClean="0"/>
              <a:t>Mikrosa</a:t>
            </a:r>
            <a:r>
              <a:rPr lang="de-DE" sz="2000" dirty="0" smtClean="0"/>
              <a:t> Daten</a:t>
            </a:r>
          </a:p>
        </p:txBody>
      </p:sp>
      <p:sp>
        <p:nvSpPr>
          <p:cNvPr id="3075" name="Untertitel 2"/>
          <p:cNvSpPr>
            <a:spLocks noGrp="1"/>
          </p:cNvSpPr>
          <p:nvPr>
            <p:ph type="subTitle"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buFontTx/>
              <a:buAutoNum type="arabicParenR"/>
            </a:pPr>
            <a:r>
              <a:rPr lang="de-DE" sz="1800" dirty="0" smtClean="0"/>
              <a:t>Ziel der Analyse</a:t>
            </a:r>
          </a:p>
          <a:p>
            <a:pPr>
              <a:lnSpc>
                <a:spcPct val="150000"/>
              </a:lnSpc>
              <a:buFontTx/>
              <a:buAutoNum type="arabicParenR"/>
            </a:pPr>
            <a:r>
              <a:rPr lang="de-DE" sz="1800" dirty="0" smtClean="0"/>
              <a:t>Vorgehensweise der Analyse</a:t>
            </a:r>
          </a:p>
          <a:p>
            <a:pPr>
              <a:lnSpc>
                <a:spcPct val="150000"/>
              </a:lnSpc>
              <a:buFontTx/>
              <a:buAutoNum type="arabicParenR"/>
            </a:pPr>
            <a:r>
              <a:rPr lang="de-DE" sz="1800" dirty="0" smtClean="0"/>
              <a:t>Evaluation der Klassifikation</a:t>
            </a:r>
          </a:p>
          <a:p>
            <a:pPr>
              <a:lnSpc>
                <a:spcPct val="150000"/>
              </a:lnSpc>
              <a:buFontTx/>
              <a:buAutoNum type="arabicParenR"/>
            </a:pPr>
            <a:r>
              <a:rPr lang="de-DE" sz="1800" dirty="0" smtClean="0"/>
              <a:t>Zusammenfassung der Ergebnisse</a:t>
            </a:r>
          </a:p>
          <a:p>
            <a:pPr>
              <a:lnSpc>
                <a:spcPct val="150000"/>
              </a:lnSpc>
              <a:buFontTx/>
              <a:buAutoNum type="arabicParenR"/>
            </a:pPr>
            <a:r>
              <a:rPr lang="de-DE" sz="1800" dirty="0" smtClean="0"/>
              <a:t>Offene Fragen und weiteres Vorgehen</a:t>
            </a:r>
          </a:p>
        </p:txBody>
      </p:sp>
      <p:pic>
        <p:nvPicPr>
          <p:cNvPr id="1026" name="Picture 2" descr="C:\Users\riebniko\Desktop\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l="1490" t="11224" r="89021" b="79327"/>
          <a:stretch/>
        </p:blipFill>
        <p:spPr bwMode="auto">
          <a:xfrm>
            <a:off x="272480" y="3537012"/>
            <a:ext cx="2700300" cy="18550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0137" t="5211" r="12345" b="63071"/>
          <a:stretch/>
        </p:blipFill>
        <p:spPr>
          <a:xfrm>
            <a:off x="309248" y="1664804"/>
            <a:ext cx="2616200" cy="1810804"/>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sz="2000" dirty="0"/>
              <a:t>Vorgehensweise der Analyse:</a:t>
            </a:r>
            <a:br>
              <a:rPr lang="de-DE" sz="2000" dirty="0"/>
            </a:br>
            <a:r>
              <a:rPr lang="de-DE" sz="2000" dirty="0" smtClean="0"/>
              <a:t>SZENARIEN</a:t>
            </a:r>
            <a:endParaRPr lang="de-DE" dirty="0" smtClean="0"/>
          </a:p>
        </p:txBody>
      </p:sp>
      <p:sp>
        <p:nvSpPr>
          <p:cNvPr id="2" name="Inhaltsplatzhalter 1"/>
          <p:cNvSpPr>
            <a:spLocks noGrp="1"/>
          </p:cNvSpPr>
          <p:nvPr>
            <p:ph idx="1"/>
          </p:nvPr>
        </p:nvSpPr>
        <p:spPr/>
        <p:txBody>
          <a:bodyPr/>
          <a:lstStyle/>
          <a:p>
            <a:pPr marL="0" indent="0" algn="just">
              <a:buNone/>
            </a:pPr>
            <a:r>
              <a:rPr lang="de-DE" dirty="0" smtClean="0">
                <a:latin typeface="Arial" panose="020B0604020202020204" pitchFamily="34" charset="0"/>
                <a:cs typeface="Arial" panose="020B0604020202020204" pitchFamily="34" charset="0"/>
              </a:rPr>
              <a:t>Die Analyse ist entsprechend der Teilziele aufgebaut:</a:t>
            </a:r>
          </a:p>
          <a:p>
            <a:pPr marL="0" indent="0" algn="just">
              <a:buNone/>
            </a:pPr>
            <a:r>
              <a:rPr lang="de-DE" dirty="0" smtClean="0">
                <a:latin typeface="Arial" panose="020B0604020202020204" pitchFamily="34" charset="0"/>
                <a:cs typeface="Arial" panose="020B0604020202020204" pitchFamily="34" charset="0"/>
              </a:rPr>
              <a:t>Für jede Sensorgruppe (MARS, SBSS, Kistler):</a:t>
            </a:r>
          </a:p>
          <a:p>
            <a:pPr marL="0" indent="0" algn="just">
              <a:buNone/>
            </a:pPr>
            <a:r>
              <a:rPr lang="de-DE" dirty="0" smtClean="0">
                <a:latin typeface="Arial" panose="020B0604020202020204" pitchFamily="34" charset="0"/>
                <a:cs typeface="Arial" panose="020B0604020202020204" pitchFamily="34" charset="0"/>
              </a:rPr>
              <a:t>	Für jedes </a:t>
            </a:r>
            <a:r>
              <a:rPr lang="de-DE" dirty="0" err="1" smtClean="0">
                <a:latin typeface="Arial" panose="020B0604020202020204" pitchFamily="34" charset="0"/>
                <a:cs typeface="Arial" panose="020B0604020202020204" pitchFamily="34" charset="0"/>
              </a:rPr>
              <a:t>Datenset</a:t>
            </a:r>
            <a:r>
              <a:rPr lang="de-DE" dirty="0" smtClean="0">
                <a:latin typeface="Arial" panose="020B0604020202020204" pitchFamily="34" charset="0"/>
                <a:cs typeface="Arial" panose="020B0604020202020204" pitchFamily="34" charset="0"/>
              </a:rPr>
              <a:t> (Werkstück A, Werkstück A und B):</a:t>
            </a:r>
          </a:p>
          <a:p>
            <a:pPr marL="0" indent="0" algn="just">
              <a:buNone/>
            </a:pPr>
            <a:r>
              <a:rPr lang="de-DE" dirty="0" smtClean="0">
                <a:latin typeface="Arial" panose="020B0604020202020204" pitchFamily="34" charset="0"/>
                <a:cs typeface="Arial" panose="020B0604020202020204" pitchFamily="34" charset="0"/>
              </a:rPr>
              <a:t>    		Für jede Zielvariable (Riemenspannung, Scheibe):</a:t>
            </a:r>
          </a:p>
          <a:p>
            <a:pPr marL="0" indent="0" algn="just">
              <a:buNone/>
            </a:pPr>
            <a:r>
              <a:rPr lang="de-DE" dirty="0">
                <a:latin typeface="Arial" panose="020B0604020202020204" pitchFamily="34" charset="0"/>
                <a:cs typeface="Arial" panose="020B0604020202020204" pitchFamily="34" charset="0"/>
              </a:rPr>
              <a:t>	</a:t>
            </a:r>
            <a:r>
              <a:rPr lang="de-DE" dirty="0" smtClean="0">
                <a:latin typeface="Arial" panose="020B0604020202020204" pitchFamily="34" charset="0"/>
                <a:cs typeface="Arial" panose="020B0604020202020204" pitchFamily="34" charset="0"/>
              </a:rPr>
              <a:t>        Für jeden Sensor (MARS: [J2, J3, J4, J5], SBSS: [J2, J3, J5], Kistler: [1]):</a:t>
            </a:r>
          </a:p>
          <a:p>
            <a:pPr marL="0" indent="0" algn="just">
              <a:buNone/>
            </a:pPr>
            <a:r>
              <a:rPr lang="de-DE" dirty="0">
                <a:latin typeface="Arial" panose="020B0604020202020204" pitchFamily="34" charset="0"/>
                <a:cs typeface="Arial" panose="020B0604020202020204" pitchFamily="34" charset="0"/>
              </a:rPr>
              <a:t>	</a:t>
            </a:r>
            <a:r>
              <a:rPr lang="de-DE" dirty="0" smtClean="0">
                <a:latin typeface="Arial" panose="020B0604020202020204" pitchFamily="34" charset="0"/>
                <a:cs typeface="Arial" panose="020B0604020202020204" pitchFamily="34" charset="0"/>
              </a:rPr>
              <a:t>	        Für jede Merkmalsgruppe (Zeitbereich, Frequenzbereich, Kombination):</a:t>
            </a:r>
          </a:p>
          <a:p>
            <a:pPr marL="0" indent="0" algn="just">
              <a:buNone/>
            </a:pPr>
            <a:r>
              <a:rPr lang="de-DE" dirty="0">
                <a:latin typeface="Arial" panose="020B0604020202020204" pitchFamily="34" charset="0"/>
                <a:cs typeface="Arial" panose="020B0604020202020204" pitchFamily="34" charset="0"/>
              </a:rPr>
              <a:t>	</a:t>
            </a:r>
            <a:r>
              <a:rPr lang="de-DE" dirty="0" smtClean="0">
                <a:latin typeface="Arial" panose="020B0604020202020204" pitchFamily="34" charset="0"/>
                <a:cs typeface="Arial" panose="020B0604020202020204" pitchFamily="34" charset="0"/>
              </a:rPr>
              <a:t>	              Für jeden Algorithmus (NNK, SVM(linear), SVM(</a:t>
            </a:r>
            <a:r>
              <a:rPr lang="de-DE" dirty="0" err="1" smtClean="0">
                <a:latin typeface="Arial" panose="020B0604020202020204" pitchFamily="34" charset="0"/>
                <a:cs typeface="Arial" panose="020B0604020202020204" pitchFamily="34" charset="0"/>
              </a:rPr>
              <a:t>gaussian</a:t>
            </a:r>
            <a:r>
              <a:rPr lang="de-DE" dirty="0" smtClean="0">
                <a:latin typeface="Arial" panose="020B0604020202020204" pitchFamily="34" charset="0"/>
                <a:cs typeface="Arial" panose="020B0604020202020204" pitchFamily="34" charset="0"/>
              </a:rPr>
              <a:t>),  RF, Naive </a:t>
            </a:r>
            <a:r>
              <a:rPr lang="de-DE" dirty="0" err="1" smtClean="0">
                <a:latin typeface="Arial" panose="020B0604020202020204" pitchFamily="34" charset="0"/>
                <a:cs typeface="Arial" panose="020B0604020202020204" pitchFamily="34" charset="0"/>
              </a:rPr>
              <a:t>Bayes</a:t>
            </a:r>
            <a:r>
              <a:rPr lang="de-DE" dirty="0" smtClean="0">
                <a:latin typeface="Arial" panose="020B0604020202020204" pitchFamily="34" charset="0"/>
                <a:cs typeface="Arial" panose="020B0604020202020204" pitchFamily="34" charset="0"/>
              </a:rPr>
              <a:t>):</a:t>
            </a:r>
          </a:p>
          <a:p>
            <a:pPr marL="0" indent="0" algn="just">
              <a:buNone/>
            </a:pPr>
            <a:r>
              <a:rPr lang="de-DE" dirty="0">
                <a:latin typeface="Arial" panose="020B0604020202020204" pitchFamily="34" charset="0"/>
                <a:cs typeface="Arial" panose="020B0604020202020204" pitchFamily="34" charset="0"/>
              </a:rPr>
              <a:t>	</a:t>
            </a:r>
            <a:r>
              <a:rPr lang="de-DE" dirty="0" smtClean="0">
                <a:latin typeface="Arial" panose="020B0604020202020204" pitchFamily="34" charset="0"/>
                <a:cs typeface="Arial" panose="020B0604020202020204" pitchFamily="34" charset="0"/>
              </a:rPr>
              <a:t>	                   wird der Algorithmus trainiert und die Genauigkeit der Klassifikation für die      			                   Testdaten berechnet  </a:t>
            </a:r>
          </a:p>
          <a:p>
            <a:pPr marL="0" indent="0" algn="just">
              <a:buNone/>
            </a:pPr>
            <a:r>
              <a:rPr lang="de-DE" dirty="0">
                <a:latin typeface="Arial" panose="020B0604020202020204" pitchFamily="34" charset="0"/>
                <a:cs typeface="Arial" panose="020B0604020202020204" pitchFamily="34" charset="0"/>
              </a:rPr>
              <a:t>	</a:t>
            </a:r>
            <a:r>
              <a:rPr lang="de-DE" dirty="0" smtClean="0">
                <a:latin typeface="Arial" panose="020B0604020202020204" pitchFamily="34" charset="0"/>
                <a:cs typeface="Arial" panose="020B0604020202020204" pitchFamily="34" charset="0"/>
              </a:rPr>
              <a:t>	</a:t>
            </a:r>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0320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Beschreibung</a:t>
            </a:r>
            <a:br>
              <a:rPr lang="de-DE" dirty="0" smtClean="0"/>
            </a:br>
            <a:r>
              <a:rPr lang="de-DE" dirty="0"/>
              <a:t>MARS </a:t>
            </a:r>
            <a:r>
              <a:rPr lang="de-DE" dirty="0" smtClean="0"/>
              <a:t>Messung</a:t>
            </a:r>
            <a:endParaRPr lang="de-DE" dirty="0"/>
          </a:p>
        </p:txBody>
      </p:sp>
      <p:graphicFrame>
        <p:nvGraphicFramePr>
          <p:cNvPr id="4" name="Tabelle 3"/>
          <p:cNvGraphicFramePr>
            <a:graphicFrameLocks noGrp="1"/>
          </p:cNvGraphicFramePr>
          <p:nvPr>
            <p:extLst>
              <p:ext uri="{D42A27DB-BD31-4B8C-83A1-F6EECF244321}">
                <p14:modId xmlns:p14="http://schemas.microsoft.com/office/powerpoint/2010/main" val="552669999"/>
              </p:ext>
            </p:extLst>
          </p:nvPr>
        </p:nvGraphicFramePr>
        <p:xfrm>
          <a:off x="668524" y="3465004"/>
          <a:ext cx="8028893" cy="1854200"/>
        </p:xfrm>
        <a:graphic>
          <a:graphicData uri="http://schemas.openxmlformats.org/drawingml/2006/table">
            <a:tbl>
              <a:tblPr firstRow="1" bandRow="1">
                <a:tableStyleId>{5940675A-B579-460E-94D1-54222C63F5DA}</a:tableStyleId>
              </a:tblPr>
              <a:tblGrid>
                <a:gridCol w="1353766"/>
                <a:gridCol w="940202"/>
                <a:gridCol w="1146985"/>
                <a:gridCol w="1146985"/>
                <a:gridCol w="1146985"/>
                <a:gridCol w="1146985"/>
                <a:gridCol w="1146985"/>
              </a:tblGrid>
              <a:tr h="370840">
                <a:tc>
                  <a:txBody>
                    <a:bodyPr/>
                    <a:lstStyle/>
                    <a:p>
                      <a:r>
                        <a:rPr lang="de-DE" dirty="0" smtClean="0"/>
                        <a:t>Trigger 2</a:t>
                      </a:r>
                      <a:endParaRPr lang="de-DE" dirty="0"/>
                    </a:p>
                  </a:txBody>
                  <a:tcPr/>
                </a:tc>
                <a:tc>
                  <a:txBody>
                    <a:bodyPr/>
                    <a:lstStyle/>
                    <a:p>
                      <a:r>
                        <a:rPr lang="de-DE" dirty="0" smtClean="0"/>
                        <a:t>Sensor</a:t>
                      </a:r>
                      <a:endParaRPr lang="de-DE" dirty="0"/>
                    </a:p>
                  </a:txBody>
                  <a:tcPr/>
                </a:tc>
                <a:tc rowSpan="2">
                  <a:txBody>
                    <a:bodyPr/>
                    <a:lstStyle/>
                    <a:p>
                      <a:r>
                        <a:rPr lang="de-DE" dirty="0" smtClean="0"/>
                        <a:t>J2</a:t>
                      </a:r>
                      <a:endParaRPr lang="de-DE" dirty="0"/>
                    </a:p>
                  </a:txBody>
                  <a:tcPr/>
                </a:tc>
                <a:tc rowSpan="2">
                  <a:txBody>
                    <a:bodyPr/>
                    <a:lstStyle/>
                    <a:p>
                      <a:r>
                        <a:rPr lang="de-DE" dirty="0" smtClean="0"/>
                        <a:t>J3</a:t>
                      </a:r>
                      <a:endParaRPr lang="de-DE" dirty="0"/>
                    </a:p>
                  </a:txBody>
                  <a:tcPr/>
                </a:tc>
                <a:tc rowSpan="2">
                  <a:txBody>
                    <a:bodyPr/>
                    <a:lstStyle/>
                    <a:p>
                      <a:r>
                        <a:rPr lang="de-DE" dirty="0" smtClean="0"/>
                        <a:t>J4</a:t>
                      </a:r>
                      <a:endParaRPr lang="de-DE" dirty="0"/>
                    </a:p>
                  </a:txBody>
                  <a:tcPr/>
                </a:tc>
                <a:tc rowSpan="2">
                  <a:txBody>
                    <a:bodyPr/>
                    <a:lstStyle/>
                    <a:p>
                      <a:r>
                        <a:rPr lang="de-DE" dirty="0" smtClean="0"/>
                        <a:t>J5</a:t>
                      </a:r>
                      <a:endParaRPr lang="de-DE" dirty="0"/>
                    </a:p>
                  </a:txBody>
                  <a:tcPr/>
                </a:tc>
                <a:tc rowSpan="2">
                  <a:txBody>
                    <a:bodyPr/>
                    <a:lstStyle/>
                    <a:p>
                      <a:endParaRPr lang="de-DE" dirty="0"/>
                    </a:p>
                  </a:txBody>
                  <a:tcPr/>
                </a:tc>
              </a:tr>
              <a:tr h="370840">
                <a:tc>
                  <a:txBody>
                    <a:bodyPr/>
                    <a:lstStyle/>
                    <a:p>
                      <a:r>
                        <a:rPr lang="de-DE" dirty="0" smtClean="0"/>
                        <a:t>Werkstück</a:t>
                      </a:r>
                      <a:endParaRPr lang="de-DE" dirty="0"/>
                    </a:p>
                  </a:txBody>
                  <a:tcPr/>
                </a:tc>
                <a:tc>
                  <a:txBody>
                    <a:bodyPr/>
                    <a:lstStyle/>
                    <a:p>
                      <a:endParaRPr lang="de-DE" dirty="0"/>
                    </a:p>
                  </a:txBody>
                  <a:tcPr/>
                </a:tc>
                <a:tc vMerge="1">
                  <a:txBody>
                    <a:bodyPr/>
                    <a:lstStyle/>
                    <a:p>
                      <a:endParaRPr lang="de-DE" dirty="0"/>
                    </a:p>
                  </a:txBody>
                  <a:tcPr/>
                </a:tc>
                <a:tc vMerge="1">
                  <a:txBody>
                    <a:bodyPr/>
                    <a:lstStyle/>
                    <a:p>
                      <a:endParaRPr lang="de-DE" dirty="0"/>
                    </a:p>
                  </a:txBody>
                  <a:tcPr/>
                </a:tc>
                <a:tc vMerge="1">
                  <a:txBody>
                    <a:bodyPr/>
                    <a:lstStyle/>
                    <a:p>
                      <a:endParaRPr lang="de-DE" dirty="0"/>
                    </a:p>
                  </a:txBody>
                  <a:tcPr/>
                </a:tc>
                <a:tc vMerge="1">
                  <a:txBody>
                    <a:bodyPr/>
                    <a:lstStyle/>
                    <a:p>
                      <a:endParaRPr lang="de-DE"/>
                    </a:p>
                  </a:txBody>
                  <a:tcPr/>
                </a:tc>
                <a:tc vMerge="1">
                  <a:txBody>
                    <a:bodyPr/>
                    <a:lstStyle/>
                    <a:p>
                      <a:endParaRPr lang="de-DE" dirty="0"/>
                    </a:p>
                  </a:txBody>
                  <a:tcPr/>
                </a:tc>
              </a:tr>
              <a:tr h="370840">
                <a:tc gridSpan="2">
                  <a:txBody>
                    <a:bodyPr/>
                    <a:lstStyle/>
                    <a:p>
                      <a:r>
                        <a:rPr lang="de-DE" dirty="0" smtClean="0"/>
                        <a:t>A</a:t>
                      </a:r>
                      <a:endParaRPr lang="de-DE" dirty="0"/>
                    </a:p>
                  </a:txBody>
                  <a:tcPr/>
                </a:tc>
                <a:tc hMerge="1">
                  <a:txBody>
                    <a:bodyPr/>
                    <a:lstStyle/>
                    <a:p>
                      <a:endParaRPr lang="de-DE" dirty="0"/>
                    </a:p>
                  </a:txBody>
                  <a:tcPr/>
                </a:tc>
                <a:tc>
                  <a:txBody>
                    <a:bodyPr/>
                    <a:lstStyle/>
                    <a:p>
                      <a:r>
                        <a:rPr lang="de-DE" dirty="0" smtClean="0"/>
                        <a:t>62</a:t>
                      </a:r>
                      <a:endParaRPr lang="de-DE" dirty="0"/>
                    </a:p>
                  </a:txBody>
                  <a:tcPr/>
                </a:tc>
                <a:tc>
                  <a:txBody>
                    <a:bodyPr/>
                    <a:lstStyle/>
                    <a:p>
                      <a:r>
                        <a:rPr lang="de-DE" dirty="0" smtClean="0"/>
                        <a:t>66</a:t>
                      </a:r>
                      <a:endParaRPr lang="de-DE" dirty="0"/>
                    </a:p>
                  </a:txBody>
                  <a:tcPr/>
                </a:tc>
                <a:tc>
                  <a:txBody>
                    <a:bodyPr/>
                    <a:lstStyle/>
                    <a:p>
                      <a:r>
                        <a:rPr lang="de-DE" dirty="0" smtClean="0"/>
                        <a:t>66</a:t>
                      </a:r>
                      <a:endParaRPr lang="de-DE" dirty="0"/>
                    </a:p>
                  </a:txBody>
                  <a:tcPr/>
                </a:tc>
                <a:tc>
                  <a:txBody>
                    <a:bodyPr/>
                    <a:lstStyle/>
                    <a:p>
                      <a:r>
                        <a:rPr lang="de-DE" dirty="0" smtClean="0"/>
                        <a:t>63</a:t>
                      </a:r>
                      <a:endParaRPr lang="de-DE" dirty="0"/>
                    </a:p>
                  </a:txBody>
                  <a:tcPr/>
                </a:tc>
                <a:tc>
                  <a:txBody>
                    <a:bodyPr/>
                    <a:lstStyle/>
                    <a:p>
                      <a:r>
                        <a:rPr lang="de-DE" dirty="0" smtClean="0"/>
                        <a:t>257</a:t>
                      </a:r>
                      <a:endParaRPr lang="de-DE" dirty="0"/>
                    </a:p>
                  </a:txBody>
                  <a:tcPr/>
                </a:tc>
              </a:tr>
              <a:tr h="370840">
                <a:tc gridSpan="2">
                  <a:txBody>
                    <a:bodyPr/>
                    <a:lstStyle/>
                    <a:p>
                      <a:r>
                        <a:rPr lang="de-DE" dirty="0" smtClean="0"/>
                        <a:t>B</a:t>
                      </a:r>
                      <a:endParaRPr lang="de-DE" dirty="0"/>
                    </a:p>
                  </a:txBody>
                  <a:tcPr/>
                </a:tc>
                <a:tc hMerge="1">
                  <a:txBody>
                    <a:bodyPr/>
                    <a:lstStyle/>
                    <a:p>
                      <a:endParaRPr lang="de-DE" dirty="0"/>
                    </a:p>
                  </a:txBody>
                  <a:tcPr/>
                </a:tc>
                <a:tc>
                  <a:txBody>
                    <a:bodyPr/>
                    <a:lstStyle/>
                    <a:p>
                      <a:r>
                        <a:rPr lang="de-DE" dirty="0" smtClean="0"/>
                        <a:t>25</a:t>
                      </a:r>
                      <a:endParaRPr lang="de-DE" dirty="0"/>
                    </a:p>
                  </a:txBody>
                  <a:tcPr/>
                </a:tc>
                <a:tc>
                  <a:txBody>
                    <a:bodyPr/>
                    <a:lstStyle/>
                    <a:p>
                      <a:r>
                        <a:rPr lang="de-DE" dirty="0" smtClean="0"/>
                        <a:t>26</a:t>
                      </a:r>
                      <a:endParaRPr lang="de-DE" dirty="0"/>
                    </a:p>
                  </a:txBody>
                  <a:tcPr/>
                </a:tc>
                <a:tc>
                  <a:txBody>
                    <a:bodyPr/>
                    <a:lstStyle/>
                    <a:p>
                      <a:r>
                        <a:rPr lang="de-DE" dirty="0" smtClean="0"/>
                        <a:t>26</a:t>
                      </a:r>
                      <a:endParaRPr lang="de-DE" dirty="0"/>
                    </a:p>
                  </a:txBody>
                  <a:tcPr/>
                </a:tc>
                <a:tc>
                  <a:txBody>
                    <a:bodyPr/>
                    <a:lstStyle/>
                    <a:p>
                      <a:r>
                        <a:rPr lang="de-DE" dirty="0" smtClean="0"/>
                        <a:t>26</a:t>
                      </a:r>
                      <a:endParaRPr lang="de-DE" dirty="0"/>
                    </a:p>
                  </a:txBody>
                  <a:tcPr/>
                </a:tc>
                <a:tc>
                  <a:txBody>
                    <a:bodyPr/>
                    <a:lstStyle/>
                    <a:p>
                      <a:r>
                        <a:rPr lang="de-DE" dirty="0" smtClean="0"/>
                        <a:t>103</a:t>
                      </a:r>
                      <a:endParaRPr lang="de-DE" dirty="0"/>
                    </a:p>
                  </a:txBody>
                  <a:tcPr/>
                </a:tc>
              </a:tr>
              <a:tr h="370840">
                <a:tc gridSpan="2">
                  <a:txBody>
                    <a:bodyPr/>
                    <a:lstStyle/>
                    <a:p>
                      <a:endParaRPr lang="de-DE" dirty="0"/>
                    </a:p>
                  </a:txBody>
                  <a:tcPr/>
                </a:tc>
                <a:tc hMerge="1">
                  <a:txBody>
                    <a:bodyPr/>
                    <a:lstStyle/>
                    <a:p>
                      <a:endParaRPr lang="de-DE" dirty="0"/>
                    </a:p>
                  </a:txBody>
                  <a:tcPr/>
                </a:tc>
                <a:tc>
                  <a:txBody>
                    <a:bodyPr/>
                    <a:lstStyle/>
                    <a:p>
                      <a:r>
                        <a:rPr lang="de-DE" dirty="0" smtClean="0"/>
                        <a:t>87</a:t>
                      </a:r>
                      <a:endParaRPr lang="de-DE" dirty="0"/>
                    </a:p>
                  </a:txBody>
                  <a:tcPr/>
                </a:tc>
                <a:tc>
                  <a:txBody>
                    <a:bodyPr/>
                    <a:lstStyle/>
                    <a:p>
                      <a:r>
                        <a:rPr lang="de-DE" dirty="0" smtClean="0"/>
                        <a:t>92</a:t>
                      </a:r>
                      <a:endParaRPr lang="de-DE" dirty="0"/>
                    </a:p>
                  </a:txBody>
                  <a:tcPr/>
                </a:tc>
                <a:tc>
                  <a:txBody>
                    <a:bodyPr/>
                    <a:lstStyle/>
                    <a:p>
                      <a:r>
                        <a:rPr lang="de-DE" dirty="0" smtClean="0"/>
                        <a:t>92</a:t>
                      </a:r>
                      <a:endParaRPr lang="de-DE" dirty="0"/>
                    </a:p>
                  </a:txBody>
                  <a:tcPr/>
                </a:tc>
                <a:tc>
                  <a:txBody>
                    <a:bodyPr/>
                    <a:lstStyle/>
                    <a:p>
                      <a:r>
                        <a:rPr lang="de-DE" dirty="0" smtClean="0"/>
                        <a:t>89</a:t>
                      </a:r>
                      <a:endParaRPr lang="de-DE" dirty="0"/>
                    </a:p>
                  </a:txBody>
                  <a:tcPr/>
                </a:tc>
                <a:tc>
                  <a:txBody>
                    <a:bodyPr/>
                    <a:lstStyle/>
                    <a:p>
                      <a:r>
                        <a:rPr lang="de-DE" dirty="0" smtClean="0"/>
                        <a:t>360</a:t>
                      </a:r>
                      <a:endParaRPr lang="de-DE" dirty="0"/>
                    </a:p>
                  </a:txBody>
                  <a:tcPr/>
                </a:tc>
              </a:tr>
            </a:tbl>
          </a:graphicData>
        </a:graphic>
      </p:graphicFrame>
      <p:sp>
        <p:nvSpPr>
          <p:cNvPr id="5" name="Inhaltsplatzhalter 4"/>
          <p:cNvSpPr>
            <a:spLocks noGrp="1"/>
          </p:cNvSpPr>
          <p:nvPr>
            <p:ph idx="1"/>
          </p:nvPr>
        </p:nvSpPr>
        <p:spPr/>
        <p:txBody>
          <a:bodyPr/>
          <a:lstStyle/>
          <a:p>
            <a:r>
              <a:rPr lang="de-DE" dirty="0" smtClean="0"/>
              <a:t>360 Messungen über beide </a:t>
            </a:r>
            <a:r>
              <a:rPr lang="de-DE" dirty="0" err="1" smtClean="0"/>
              <a:t>Messtage</a:t>
            </a:r>
            <a:r>
              <a:rPr lang="de-DE" dirty="0" smtClean="0"/>
              <a:t> verteilt</a:t>
            </a:r>
          </a:p>
          <a:p>
            <a:r>
              <a:rPr lang="de-DE" dirty="0" smtClean="0"/>
              <a:t>257 Messungen am ersten </a:t>
            </a:r>
            <a:r>
              <a:rPr lang="de-DE" dirty="0" err="1" smtClean="0"/>
              <a:t>Messtag</a:t>
            </a:r>
            <a:r>
              <a:rPr lang="de-DE" dirty="0" smtClean="0"/>
              <a:t> (Werkstück A), 103 Messungen am zweiten </a:t>
            </a:r>
            <a:r>
              <a:rPr lang="de-DE" dirty="0" err="1" smtClean="0"/>
              <a:t>Messtag</a:t>
            </a:r>
            <a:r>
              <a:rPr lang="de-DE" dirty="0" smtClean="0"/>
              <a:t> (Werkstück B)</a:t>
            </a:r>
          </a:p>
          <a:p>
            <a:r>
              <a:rPr lang="de-DE" dirty="0" smtClean="0"/>
              <a:t>Die ungleiche Verteilung der Messungen über beide Werkstück/</a:t>
            </a:r>
            <a:r>
              <a:rPr lang="de-DE" dirty="0" err="1" smtClean="0"/>
              <a:t>Messtage</a:t>
            </a:r>
            <a:r>
              <a:rPr lang="de-DE" dirty="0" smtClean="0"/>
              <a:t> mindert die Aussagekraft der Analyse</a:t>
            </a:r>
            <a:endParaRPr lang="de-DE" dirty="0"/>
          </a:p>
        </p:txBody>
      </p:sp>
    </p:spTree>
    <p:extLst>
      <p:ext uri="{BB962C8B-B14F-4D97-AF65-F5344CB8AC3E}">
        <p14:creationId xmlns:p14="http://schemas.microsoft.com/office/powerpoint/2010/main" val="3803772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MARS SENSOR :</a:t>
            </a:r>
            <a:br>
              <a:rPr lang="de-DE" dirty="0"/>
            </a:br>
            <a:r>
              <a:rPr lang="de-DE" dirty="0"/>
              <a:t>Überblick der Klassifikation </a:t>
            </a:r>
            <a:r>
              <a:rPr lang="de-DE" dirty="0" smtClean="0"/>
              <a:t>für Werkstück A</a:t>
            </a:r>
            <a:br>
              <a:rPr lang="de-DE" dirty="0" smtClean="0"/>
            </a:br>
            <a:endParaRPr lang="de-DE" dirty="0" smtClean="0"/>
          </a:p>
        </p:txBody>
      </p:sp>
      <p:sp>
        <p:nvSpPr>
          <p:cNvPr id="2" name="Inhaltsplatzhalter 1"/>
          <p:cNvSpPr>
            <a:spLocks noGrp="1"/>
          </p:cNvSpPr>
          <p:nvPr>
            <p:ph idx="1"/>
          </p:nvPr>
        </p:nvSpPr>
        <p:spPr/>
        <p:txBody>
          <a:bodyPr/>
          <a:lstStyle/>
          <a:p>
            <a:pPr marL="0" indent="0">
              <a:buNone/>
            </a:pPr>
            <a:r>
              <a:rPr lang="de-DE" dirty="0" smtClean="0"/>
              <a:t>Für das erste </a:t>
            </a:r>
            <a:r>
              <a:rPr lang="de-DE" dirty="0" err="1" smtClean="0"/>
              <a:t>Datenset</a:t>
            </a:r>
            <a:r>
              <a:rPr lang="de-DE" dirty="0" smtClean="0"/>
              <a:t> (nur Werkstück A – nur erster </a:t>
            </a:r>
            <a:r>
              <a:rPr lang="de-DE" dirty="0" err="1" smtClean="0"/>
              <a:t>Messtag</a:t>
            </a:r>
            <a:r>
              <a:rPr lang="de-DE" dirty="0" smtClean="0"/>
              <a:t>) sind die höchsten erreichten Genauigkeiten je Zielvariable und je Sensor dargestellt. Die detaillierten Ergebnisse je Sensor sind auf den folgenden Folien zu finden.</a:t>
            </a:r>
            <a:endParaRPr lang="de-DE" dirty="0"/>
          </a:p>
        </p:txBody>
      </p:sp>
      <p:graphicFrame>
        <p:nvGraphicFramePr>
          <p:cNvPr id="5" name="Inhaltsplatzhalter 2"/>
          <p:cNvGraphicFramePr>
            <a:graphicFrameLocks/>
          </p:cNvGraphicFramePr>
          <p:nvPr>
            <p:extLst>
              <p:ext uri="{D42A27DB-BD31-4B8C-83A1-F6EECF244321}">
                <p14:modId xmlns:p14="http://schemas.microsoft.com/office/powerpoint/2010/main" val="1176306816"/>
              </p:ext>
            </p:extLst>
          </p:nvPr>
        </p:nvGraphicFramePr>
        <p:xfrm>
          <a:off x="1280592" y="2672916"/>
          <a:ext cx="7446033" cy="2879271"/>
        </p:xfrm>
        <a:graphic>
          <a:graphicData uri="http://schemas.openxmlformats.org/drawingml/2006/table">
            <a:tbl>
              <a:tblPr firstRow="1" bandRow="1">
                <a:tableStyleId>{5940675A-B579-460E-94D1-54222C63F5DA}</a:tableStyleId>
              </a:tblPr>
              <a:tblGrid>
                <a:gridCol w="1656184"/>
                <a:gridCol w="756084"/>
                <a:gridCol w="1599256"/>
                <a:gridCol w="1605881"/>
                <a:gridCol w="1828628"/>
              </a:tblGrid>
              <a:tr h="440871">
                <a:tc>
                  <a:txBody>
                    <a:bodyPr/>
                    <a:lstStyle/>
                    <a:p>
                      <a:pPr algn="ctr"/>
                      <a:r>
                        <a:rPr lang="de-DE" sz="1400" b="1" dirty="0" smtClean="0"/>
                        <a:t>Zielvariable</a:t>
                      </a:r>
                      <a:endParaRPr lang="de-DE" sz="1400" b="1" dirty="0"/>
                    </a:p>
                  </a:txBody>
                  <a:tcPr anchor="ctr"/>
                </a:tc>
                <a:tc>
                  <a:txBody>
                    <a:bodyPr/>
                    <a:lstStyle/>
                    <a:p>
                      <a:pPr algn="ctr"/>
                      <a:r>
                        <a:rPr lang="de-DE" sz="1400" b="1" dirty="0" smtClean="0"/>
                        <a:t>Sensor</a:t>
                      </a:r>
                      <a:endParaRPr lang="de-DE" sz="1400" b="1" dirty="0"/>
                    </a:p>
                  </a:txBody>
                  <a:tcPr anchor="ctr"/>
                </a:tc>
                <a:tc>
                  <a:txBody>
                    <a:bodyPr/>
                    <a:lstStyle/>
                    <a:p>
                      <a:pPr algn="ctr"/>
                      <a:r>
                        <a:rPr lang="de-DE" sz="1400" b="1" dirty="0" smtClean="0"/>
                        <a:t>Beste Merkmale</a:t>
                      </a:r>
                      <a:endParaRPr lang="de-DE" sz="1400" b="1" dirty="0"/>
                    </a:p>
                  </a:txBody>
                  <a:tcPr anchor="ctr"/>
                </a:tc>
                <a:tc>
                  <a:txBody>
                    <a:bodyPr/>
                    <a:lstStyle/>
                    <a:p>
                      <a:pPr algn="ctr"/>
                      <a:r>
                        <a:rPr lang="de-DE" sz="1400" b="1" dirty="0" smtClean="0"/>
                        <a:t>Beste Methode </a:t>
                      </a:r>
                      <a:endParaRPr lang="de-DE" sz="1400" b="1" dirty="0"/>
                    </a:p>
                  </a:txBody>
                  <a:tcPr anchor="ctr"/>
                </a:tc>
                <a:tc>
                  <a:txBody>
                    <a:bodyPr/>
                    <a:lstStyle/>
                    <a:p>
                      <a:pPr algn="ctr"/>
                      <a:r>
                        <a:rPr lang="de-DE" sz="1400" b="1" dirty="0" smtClean="0"/>
                        <a:t>Beste Genauigkeit</a:t>
                      </a:r>
                      <a:endParaRPr lang="de-DE" sz="1400" b="1" dirty="0"/>
                    </a:p>
                  </a:txBody>
                  <a:tcPr anchor="ctr"/>
                </a:tc>
              </a:tr>
              <a:tr h="255425">
                <a:tc rowSpan="4">
                  <a:txBody>
                    <a:bodyPr/>
                    <a:lstStyle/>
                    <a:p>
                      <a:pPr algn="ctr"/>
                      <a:r>
                        <a:rPr lang="de-DE" sz="1400" dirty="0" smtClean="0"/>
                        <a:t>Riemenspannung</a:t>
                      </a:r>
                    </a:p>
                    <a:p>
                      <a:pPr algn="ctr"/>
                      <a:r>
                        <a:rPr lang="de-DE" sz="1400" dirty="0" smtClean="0"/>
                        <a:t>(schlecht, gut)</a:t>
                      </a:r>
                      <a:endParaRPr lang="de-DE" sz="1400" dirty="0"/>
                    </a:p>
                  </a:txBody>
                  <a:tcPr anchor="ctr"/>
                </a:tc>
                <a:tc>
                  <a:txBody>
                    <a:bodyPr/>
                    <a:lstStyle/>
                    <a:p>
                      <a:pPr algn="ctr"/>
                      <a:r>
                        <a:rPr lang="de-DE" sz="1400" dirty="0" smtClean="0"/>
                        <a:t>J2</a:t>
                      </a:r>
                      <a:endParaRPr lang="de-DE" sz="1400" dirty="0"/>
                    </a:p>
                  </a:txBody>
                  <a:tcPr anchor="ctr"/>
                </a:tc>
                <a:tc>
                  <a:txBody>
                    <a:bodyPr/>
                    <a:lstStyle/>
                    <a:p>
                      <a:pPr algn="ctr"/>
                      <a:r>
                        <a:rPr lang="de-DE" sz="1400" dirty="0" smtClean="0"/>
                        <a:t>Zeitbereich</a:t>
                      </a:r>
                      <a:endParaRPr lang="de-DE" sz="1400" dirty="0"/>
                    </a:p>
                  </a:txBody>
                  <a:tcPr anchor="ctr"/>
                </a:tc>
                <a:tc>
                  <a:txBody>
                    <a:bodyPr/>
                    <a:lstStyle/>
                    <a:p>
                      <a:pPr algn="ctr"/>
                      <a:r>
                        <a:rPr lang="de-DE" sz="1400" dirty="0" smtClean="0"/>
                        <a:t>Naive </a:t>
                      </a:r>
                      <a:r>
                        <a:rPr lang="de-DE" sz="1400" dirty="0" err="1" smtClean="0"/>
                        <a:t>Bayes</a:t>
                      </a:r>
                      <a:endParaRPr lang="de-DE" sz="1400" dirty="0"/>
                    </a:p>
                  </a:txBody>
                  <a:tcPr anchor="ctr"/>
                </a:tc>
                <a:tc>
                  <a:txBody>
                    <a:bodyPr/>
                    <a:lstStyle/>
                    <a:p>
                      <a:pPr algn="ctr"/>
                      <a:r>
                        <a:rPr lang="de-DE" sz="1400" dirty="0" smtClean="0"/>
                        <a:t>95%</a:t>
                      </a:r>
                      <a:endParaRPr lang="de-DE" sz="1400" dirty="0"/>
                    </a:p>
                  </a:txBody>
                  <a:tcPr anchor="ctr"/>
                </a:tc>
              </a:tr>
              <a:tr h="255425">
                <a:tc vMerge="1">
                  <a:txBody>
                    <a:bodyPr/>
                    <a:lstStyle/>
                    <a:p>
                      <a:endParaRPr lang="de-DE" dirty="0"/>
                    </a:p>
                  </a:txBody>
                  <a:tcPr/>
                </a:tc>
                <a:tc>
                  <a:txBody>
                    <a:bodyPr/>
                    <a:lstStyle/>
                    <a:p>
                      <a:pPr algn="ctr"/>
                      <a:r>
                        <a:rPr lang="de-DE" sz="1400" dirty="0" smtClean="0"/>
                        <a:t>J3</a:t>
                      </a:r>
                      <a:endParaRPr lang="de-DE" sz="1400" dirty="0"/>
                    </a:p>
                  </a:txBody>
                  <a:tcPr anchor="ctr"/>
                </a:tc>
                <a:tc>
                  <a:txBody>
                    <a:bodyPr/>
                    <a:lstStyle/>
                    <a:p>
                      <a:pPr algn="ctr"/>
                      <a:r>
                        <a:rPr lang="de-DE" sz="1400" dirty="0" smtClean="0"/>
                        <a:t>Kombination</a:t>
                      </a:r>
                      <a:endParaRPr lang="de-DE" sz="1400" dirty="0"/>
                    </a:p>
                  </a:txBody>
                  <a:tcPr anchor="ctr"/>
                </a:tc>
                <a:tc>
                  <a:txBody>
                    <a:bodyPr/>
                    <a:lstStyle/>
                    <a:p>
                      <a:pPr algn="ctr"/>
                      <a:r>
                        <a:rPr lang="de-DE" sz="1400" dirty="0" smtClean="0"/>
                        <a:t>SVM (linear)</a:t>
                      </a:r>
                      <a:endParaRPr lang="de-DE" sz="1400" dirty="0"/>
                    </a:p>
                  </a:txBody>
                  <a:tcPr anchor="ctr"/>
                </a:tc>
                <a:tc>
                  <a:txBody>
                    <a:bodyPr/>
                    <a:lstStyle/>
                    <a:p>
                      <a:pPr algn="ctr"/>
                      <a:r>
                        <a:rPr lang="de-DE" sz="1400" dirty="0" smtClean="0"/>
                        <a:t>95,24%</a:t>
                      </a:r>
                      <a:endParaRPr lang="de-DE" sz="1400" dirty="0"/>
                    </a:p>
                  </a:txBody>
                  <a:tcPr anchor="ctr"/>
                </a:tc>
              </a:tr>
              <a:tr h="255425">
                <a:tc vMerge="1">
                  <a:txBody>
                    <a:bodyPr/>
                    <a:lstStyle/>
                    <a:p>
                      <a:endParaRPr lang="de-DE" dirty="0"/>
                    </a:p>
                  </a:txBody>
                  <a:tcPr/>
                </a:tc>
                <a:tc>
                  <a:txBody>
                    <a:bodyPr/>
                    <a:lstStyle/>
                    <a:p>
                      <a:pPr algn="ctr"/>
                      <a:r>
                        <a:rPr lang="de-DE" sz="1400" dirty="0" smtClean="0"/>
                        <a:t>J4</a:t>
                      </a:r>
                      <a:endParaRPr lang="de-DE" sz="1400" dirty="0"/>
                    </a:p>
                  </a:txBody>
                  <a:tcPr anchor="ctr"/>
                </a:tc>
                <a:tc>
                  <a:txBody>
                    <a:bodyPr/>
                    <a:lstStyle/>
                    <a:p>
                      <a:pPr algn="ctr"/>
                      <a:r>
                        <a:rPr lang="de-DE" sz="1400" dirty="0" smtClean="0"/>
                        <a:t>Frequenzbereich</a:t>
                      </a:r>
                      <a:endParaRPr lang="de-DE" sz="1400" dirty="0"/>
                    </a:p>
                  </a:txBody>
                  <a:tcPr anchor="ctr"/>
                </a:tc>
                <a:tc>
                  <a:txBody>
                    <a:bodyPr/>
                    <a:lstStyle/>
                    <a:p>
                      <a:pPr algn="ctr"/>
                      <a:r>
                        <a:rPr lang="de-DE" sz="1400" dirty="0" smtClean="0"/>
                        <a:t>Random </a:t>
                      </a:r>
                      <a:r>
                        <a:rPr lang="de-DE" sz="1400" dirty="0" err="1" smtClean="0"/>
                        <a:t>Forest</a:t>
                      </a:r>
                      <a:endParaRPr lang="de-DE" sz="1400" dirty="0"/>
                    </a:p>
                  </a:txBody>
                  <a:tcPr anchor="ctr"/>
                </a:tc>
                <a:tc>
                  <a:txBody>
                    <a:bodyPr/>
                    <a:lstStyle/>
                    <a:p>
                      <a:pPr algn="ctr"/>
                      <a:r>
                        <a:rPr lang="de-DE" sz="1400" dirty="0" smtClean="0"/>
                        <a:t>95,24%</a:t>
                      </a:r>
                      <a:endParaRPr lang="de-DE" sz="1400" dirty="0"/>
                    </a:p>
                  </a:txBody>
                  <a:tcPr anchor="ctr"/>
                </a:tc>
              </a:tr>
              <a:tr h="255425">
                <a:tc vMerge="1">
                  <a:txBody>
                    <a:bodyPr/>
                    <a:lstStyle/>
                    <a:p>
                      <a:endParaRPr lang="de-DE" dirty="0"/>
                    </a:p>
                  </a:txBody>
                  <a:tcPr/>
                </a:tc>
                <a:tc>
                  <a:txBody>
                    <a:bodyPr/>
                    <a:lstStyle/>
                    <a:p>
                      <a:pPr algn="ctr"/>
                      <a:r>
                        <a:rPr lang="de-DE" sz="1400" dirty="0" smtClean="0"/>
                        <a:t>J5</a:t>
                      </a:r>
                      <a:endParaRPr lang="de-DE" sz="1400" dirty="0"/>
                    </a:p>
                  </a:txBody>
                  <a:tcPr anchor="ctr"/>
                </a:tc>
                <a:tc>
                  <a:txBody>
                    <a:bodyPr/>
                    <a:lstStyle/>
                    <a:p>
                      <a:pPr algn="ctr"/>
                      <a:r>
                        <a:rPr lang="de-DE" sz="1400" dirty="0" smtClean="0"/>
                        <a:t>Frequenzbereich</a:t>
                      </a:r>
                      <a:endParaRPr lang="de-DE" sz="1400" dirty="0"/>
                    </a:p>
                  </a:txBody>
                  <a:tcPr anchor="ctr"/>
                </a:tc>
                <a:tc>
                  <a:txBody>
                    <a:bodyPr/>
                    <a:lstStyle/>
                    <a:p>
                      <a:pPr algn="ctr"/>
                      <a:r>
                        <a:rPr lang="de-DE" sz="1400" dirty="0" smtClean="0"/>
                        <a:t>SVM (</a:t>
                      </a:r>
                      <a:r>
                        <a:rPr lang="de-DE" sz="1400" dirty="0" err="1" smtClean="0"/>
                        <a:t>gaussian</a:t>
                      </a:r>
                      <a:r>
                        <a:rPr lang="de-DE" sz="1400" dirty="0" smtClean="0"/>
                        <a:t>)</a:t>
                      </a:r>
                      <a:endParaRPr lang="de-DE" sz="1400" dirty="0"/>
                    </a:p>
                  </a:txBody>
                  <a:tcPr anchor="ctr"/>
                </a:tc>
                <a:tc>
                  <a:txBody>
                    <a:bodyPr/>
                    <a:lstStyle/>
                    <a:p>
                      <a:pPr algn="ctr"/>
                      <a:r>
                        <a:rPr lang="de-DE" sz="1400" dirty="0" smtClean="0"/>
                        <a:t>90%</a:t>
                      </a:r>
                      <a:endParaRPr lang="de-DE" sz="1400" dirty="0"/>
                    </a:p>
                  </a:txBody>
                  <a:tcPr anchor="ctr"/>
                </a:tc>
              </a:tr>
              <a:tr h="255425">
                <a:tc rowSpan="4">
                  <a:txBody>
                    <a:bodyPr/>
                    <a:lstStyle/>
                    <a:p>
                      <a:pPr algn="ctr"/>
                      <a:r>
                        <a:rPr lang="de-DE" sz="1400" dirty="0" smtClean="0"/>
                        <a:t>Scheibe</a:t>
                      </a:r>
                    </a:p>
                    <a:p>
                      <a:pPr algn="ctr"/>
                      <a:r>
                        <a:rPr lang="de-DE" sz="1400" dirty="0" smtClean="0"/>
                        <a:t>(scharf, stumpf)</a:t>
                      </a:r>
                      <a:endParaRPr lang="de-DE" sz="1400" dirty="0"/>
                    </a:p>
                  </a:txBody>
                  <a:tcPr anchor="ctr"/>
                </a:tc>
                <a:tc>
                  <a:txBody>
                    <a:bodyPr/>
                    <a:lstStyle/>
                    <a:p>
                      <a:pPr algn="ctr"/>
                      <a:r>
                        <a:rPr lang="de-DE" sz="1400" dirty="0" smtClean="0"/>
                        <a:t>J2</a:t>
                      </a:r>
                      <a:endParaRPr lang="de-DE" sz="1400" dirty="0"/>
                    </a:p>
                  </a:txBody>
                  <a:tcPr anchor="ctr"/>
                </a:tc>
                <a:tc>
                  <a:txBody>
                    <a:bodyPr/>
                    <a:lstStyle/>
                    <a:p>
                      <a:pPr algn="ctr"/>
                      <a:r>
                        <a:rPr lang="de-DE" sz="1400" dirty="0" smtClean="0"/>
                        <a:t>Frequenzbereich</a:t>
                      </a:r>
                      <a:endParaRPr lang="de-DE" sz="1400" dirty="0"/>
                    </a:p>
                  </a:txBody>
                  <a:tcPr anchor="ctr"/>
                </a:tc>
                <a:tc>
                  <a:txBody>
                    <a:bodyPr/>
                    <a:lstStyle/>
                    <a:p>
                      <a:pPr algn="ctr"/>
                      <a:r>
                        <a:rPr lang="de-DE" sz="1400" dirty="0" smtClean="0"/>
                        <a:t>Random </a:t>
                      </a:r>
                      <a:r>
                        <a:rPr lang="de-DE" sz="1400" dirty="0" err="1" smtClean="0"/>
                        <a:t>Forest</a:t>
                      </a:r>
                      <a:endParaRPr lang="de-DE" sz="1400" dirty="0"/>
                    </a:p>
                  </a:txBody>
                  <a:tcPr anchor="ctr"/>
                </a:tc>
                <a:tc>
                  <a:txBody>
                    <a:bodyPr/>
                    <a:lstStyle/>
                    <a:p>
                      <a:pPr algn="ctr"/>
                      <a:r>
                        <a:rPr lang="de-DE" sz="1400" dirty="0" smtClean="0"/>
                        <a:t>90%</a:t>
                      </a:r>
                      <a:endParaRPr lang="de-DE" sz="1400" dirty="0"/>
                    </a:p>
                  </a:txBody>
                  <a:tcPr anchor="ctr"/>
                </a:tc>
              </a:tr>
              <a:tr h="255425">
                <a:tc vMerge="1">
                  <a:txBody>
                    <a:bodyPr/>
                    <a:lstStyle/>
                    <a:p>
                      <a:endParaRPr lang="de-DE" dirty="0"/>
                    </a:p>
                  </a:txBody>
                  <a:tcPr/>
                </a:tc>
                <a:tc>
                  <a:txBody>
                    <a:bodyPr/>
                    <a:lstStyle/>
                    <a:p>
                      <a:pPr algn="ctr"/>
                      <a:r>
                        <a:rPr lang="de-DE" sz="1400" dirty="0" smtClean="0"/>
                        <a:t>J3</a:t>
                      </a:r>
                      <a:endParaRPr lang="de-DE" sz="1400" dirty="0"/>
                    </a:p>
                  </a:txBody>
                  <a:tcPr anchor="ctr"/>
                </a:tc>
                <a:tc>
                  <a:txBody>
                    <a:bodyPr/>
                    <a:lstStyle/>
                    <a:p>
                      <a:pPr algn="ctr"/>
                      <a:r>
                        <a:rPr lang="de-DE" sz="1400" dirty="0" smtClean="0"/>
                        <a:t>Frequenzbereich</a:t>
                      </a:r>
                      <a:endParaRPr lang="de-DE" sz="1400" dirty="0"/>
                    </a:p>
                  </a:txBody>
                  <a:tcPr anchor="ctr"/>
                </a:tc>
                <a:tc>
                  <a:txBody>
                    <a:bodyPr/>
                    <a:lstStyle/>
                    <a:p>
                      <a:pPr algn="ctr"/>
                      <a:r>
                        <a:rPr lang="de-DE" sz="1400" dirty="0" smtClean="0"/>
                        <a:t>SVM(</a:t>
                      </a:r>
                      <a:r>
                        <a:rPr lang="de-DE" sz="1400" dirty="0" err="1" smtClean="0"/>
                        <a:t>gaussian</a:t>
                      </a:r>
                      <a:r>
                        <a:rPr lang="de-DE" sz="1400" dirty="0" smtClean="0"/>
                        <a:t>)</a:t>
                      </a:r>
                      <a:endParaRPr lang="de-DE" sz="1400" dirty="0"/>
                    </a:p>
                  </a:txBody>
                  <a:tcPr anchor="ctr"/>
                </a:tc>
                <a:tc>
                  <a:txBody>
                    <a:bodyPr/>
                    <a:lstStyle/>
                    <a:p>
                      <a:pPr algn="ctr"/>
                      <a:r>
                        <a:rPr lang="de-DE" sz="1400" dirty="0" smtClean="0"/>
                        <a:t>80,95%</a:t>
                      </a:r>
                      <a:endParaRPr lang="de-DE" sz="1400" dirty="0"/>
                    </a:p>
                  </a:txBody>
                  <a:tcPr anchor="ctr"/>
                </a:tc>
              </a:tr>
              <a:tr h="255425">
                <a:tc vMerge="1">
                  <a:txBody>
                    <a:bodyPr/>
                    <a:lstStyle/>
                    <a:p>
                      <a:endParaRPr lang="de-DE" dirty="0"/>
                    </a:p>
                  </a:txBody>
                  <a:tcPr/>
                </a:tc>
                <a:tc>
                  <a:txBody>
                    <a:bodyPr/>
                    <a:lstStyle/>
                    <a:p>
                      <a:pPr algn="ctr"/>
                      <a:r>
                        <a:rPr lang="de-DE" sz="1400" dirty="0" smtClean="0"/>
                        <a:t>J4</a:t>
                      </a:r>
                      <a:endParaRPr lang="de-DE" sz="1400" dirty="0"/>
                    </a:p>
                  </a:txBody>
                  <a:tcPr anchor="ctr"/>
                </a:tc>
                <a:tc>
                  <a:txBody>
                    <a:bodyPr/>
                    <a:lstStyle/>
                    <a:p>
                      <a:pPr algn="ctr"/>
                      <a:r>
                        <a:rPr lang="de-DE" sz="1400" dirty="0" smtClean="0"/>
                        <a:t>Kombination</a:t>
                      </a:r>
                      <a:endParaRPr lang="de-DE" sz="1400" dirty="0"/>
                    </a:p>
                  </a:txBody>
                  <a:tcPr anchor="ctr"/>
                </a:tc>
                <a:tc>
                  <a:txBody>
                    <a:bodyPr/>
                    <a:lstStyle/>
                    <a:p>
                      <a:pPr algn="ctr"/>
                      <a:r>
                        <a:rPr lang="de-DE" sz="1400" dirty="0" smtClean="0"/>
                        <a:t>Random </a:t>
                      </a:r>
                      <a:r>
                        <a:rPr lang="de-DE" sz="1400" dirty="0" err="1" smtClean="0"/>
                        <a:t>Forest</a:t>
                      </a:r>
                      <a:endParaRPr lang="de-DE" sz="1400" dirty="0"/>
                    </a:p>
                  </a:txBody>
                  <a:tcPr anchor="ctr"/>
                </a:tc>
                <a:tc>
                  <a:txBody>
                    <a:bodyPr/>
                    <a:lstStyle/>
                    <a:p>
                      <a:pPr algn="ctr"/>
                      <a:r>
                        <a:rPr lang="de-DE" sz="1400" dirty="0" smtClean="0"/>
                        <a:t>80,95%</a:t>
                      </a:r>
                      <a:endParaRPr lang="de-DE" sz="1400" dirty="0"/>
                    </a:p>
                  </a:txBody>
                  <a:tcPr anchor="ctr"/>
                </a:tc>
              </a:tr>
              <a:tr h="255425">
                <a:tc vMerge="1">
                  <a:txBody>
                    <a:bodyPr/>
                    <a:lstStyle/>
                    <a:p>
                      <a:endParaRPr lang="de-DE" dirty="0"/>
                    </a:p>
                  </a:txBody>
                  <a:tcPr/>
                </a:tc>
                <a:tc>
                  <a:txBody>
                    <a:bodyPr/>
                    <a:lstStyle/>
                    <a:p>
                      <a:pPr algn="ctr"/>
                      <a:r>
                        <a:rPr lang="de-DE" sz="1400" dirty="0" smtClean="0"/>
                        <a:t>J5</a:t>
                      </a:r>
                      <a:endParaRPr lang="de-DE" sz="1400" dirty="0"/>
                    </a:p>
                  </a:txBody>
                  <a:tcPr anchor="ctr"/>
                </a:tc>
                <a:tc>
                  <a:txBody>
                    <a:bodyPr/>
                    <a:lstStyle/>
                    <a:p>
                      <a:pPr algn="ctr"/>
                      <a:r>
                        <a:rPr lang="de-DE" sz="1400" dirty="0" smtClean="0"/>
                        <a:t>Zeitbereich</a:t>
                      </a:r>
                      <a:endParaRPr lang="de-DE" sz="1400" dirty="0"/>
                    </a:p>
                  </a:txBody>
                  <a:tcPr anchor="ctr"/>
                </a:tc>
                <a:tc>
                  <a:txBody>
                    <a:bodyPr/>
                    <a:lstStyle/>
                    <a:p>
                      <a:pPr algn="ctr"/>
                      <a:r>
                        <a:rPr lang="de-DE" sz="1400" dirty="0" smtClean="0"/>
                        <a:t>SVM(</a:t>
                      </a:r>
                      <a:r>
                        <a:rPr lang="de-DE" sz="1400" dirty="0" err="1" smtClean="0"/>
                        <a:t>gaussian</a:t>
                      </a:r>
                      <a:r>
                        <a:rPr lang="de-DE" sz="1400" dirty="0" smtClean="0"/>
                        <a:t>)</a:t>
                      </a:r>
                      <a:endParaRPr lang="de-DE" sz="1400" dirty="0"/>
                    </a:p>
                  </a:txBody>
                  <a:tcPr anchor="ctr"/>
                </a:tc>
                <a:tc>
                  <a:txBody>
                    <a:bodyPr/>
                    <a:lstStyle/>
                    <a:p>
                      <a:pPr algn="ctr"/>
                      <a:r>
                        <a:rPr lang="de-DE" sz="1400" dirty="0" smtClean="0"/>
                        <a:t>85%</a:t>
                      </a:r>
                      <a:endParaRPr lang="de-DE" sz="1400" dirty="0"/>
                    </a:p>
                  </a:txBody>
                  <a:tcPr anchor="ctr"/>
                </a:tc>
              </a:tr>
            </a:tbl>
          </a:graphicData>
        </a:graphic>
      </p:graphicFrame>
    </p:spTree>
    <p:extLst>
      <p:ext uri="{BB962C8B-B14F-4D97-AF65-F5344CB8AC3E}">
        <p14:creationId xmlns:p14="http://schemas.microsoft.com/office/powerpoint/2010/main" val="20688319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Klassifikation – MARS SENSOR:</a:t>
            </a:r>
            <a:r>
              <a:rPr lang="de-DE" dirty="0"/>
              <a:t/>
            </a:r>
            <a:br>
              <a:rPr lang="de-DE" dirty="0"/>
            </a:br>
            <a:r>
              <a:rPr lang="de-DE" dirty="0" smtClean="0"/>
              <a:t>Gesamtergebnis </a:t>
            </a:r>
            <a:r>
              <a:rPr lang="de-DE" dirty="0"/>
              <a:t>der Klassifikation </a:t>
            </a:r>
            <a:r>
              <a:rPr lang="de-DE" dirty="0" smtClean="0"/>
              <a:t>für Werkstück A</a:t>
            </a:r>
            <a:br>
              <a:rPr lang="de-DE" dirty="0" smtClean="0"/>
            </a:br>
            <a:endParaRPr lang="de-DE" dirty="0" smtClean="0"/>
          </a:p>
        </p:txBody>
      </p:sp>
      <p:graphicFrame>
        <p:nvGraphicFramePr>
          <p:cNvPr id="9" name="Inhaltsplatzhalter 8"/>
          <p:cNvGraphicFramePr>
            <a:graphicFrameLocks noGrp="1"/>
          </p:cNvGraphicFramePr>
          <p:nvPr>
            <p:ph idx="1"/>
            <p:extLst>
              <p:ext uri="{D42A27DB-BD31-4B8C-83A1-F6EECF244321}">
                <p14:modId xmlns:p14="http://schemas.microsoft.com/office/powerpoint/2010/main" val="1806984666"/>
              </p:ext>
            </p:extLst>
          </p:nvPr>
        </p:nvGraphicFramePr>
        <p:xfrm>
          <a:off x="884548" y="1600200"/>
          <a:ext cx="8526152" cy="427513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feld 7"/>
          <p:cNvSpPr txBox="1"/>
          <p:nvPr/>
        </p:nvSpPr>
        <p:spPr>
          <a:xfrm>
            <a:off x="452500"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5" name="Textfeld 14"/>
          <p:cNvSpPr txBox="1"/>
          <p:nvPr/>
        </p:nvSpPr>
        <p:spPr>
          <a:xfrm rot="5400000">
            <a:off x="7669559" y="5029435"/>
            <a:ext cx="615553" cy="1152128"/>
          </a:xfrm>
          <a:prstGeom prst="rect">
            <a:avLst/>
          </a:prstGeom>
          <a:noFill/>
        </p:spPr>
        <p:txBody>
          <a:bodyPr vert="vert270" wrap="square" rtlCol="0">
            <a:spAutoFit/>
          </a:bodyPr>
          <a:lstStyle/>
          <a:p>
            <a:pPr algn="l"/>
            <a:r>
              <a:rPr lang="de-DE" sz="1400" dirty="0" smtClean="0"/>
              <a:t>Sensor</a:t>
            </a:r>
          </a:p>
          <a:p>
            <a:pPr algn="l"/>
            <a:r>
              <a:rPr lang="de-DE" sz="1400" dirty="0" smtClean="0"/>
              <a:t>Zielvariable</a:t>
            </a:r>
            <a:endParaRPr lang="de-DE" sz="1400" dirty="0"/>
          </a:p>
        </p:txBody>
      </p:sp>
    </p:spTree>
    <p:extLst>
      <p:ext uri="{BB962C8B-B14F-4D97-AF65-F5344CB8AC3E}">
        <p14:creationId xmlns:p14="http://schemas.microsoft.com/office/powerpoint/2010/main" val="3103713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3509"/>
          <a:stretch/>
        </p:blipFill>
        <p:spPr bwMode="auto">
          <a:xfrm>
            <a:off x="884548" y="1603722"/>
            <a:ext cx="6430652"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MARS SENSOR :</a:t>
            </a:r>
            <a:br>
              <a:rPr lang="de-DE" dirty="0"/>
            </a:br>
            <a:r>
              <a:rPr lang="de-DE" dirty="0"/>
              <a:t>Klassifikation mit Sensor </a:t>
            </a:r>
            <a:r>
              <a:rPr lang="de-DE" dirty="0" smtClean="0"/>
              <a:t>MARS J2</a:t>
            </a:r>
            <a:r>
              <a:rPr lang="de-DE" dirty="0"/>
              <a:t> für Werkstück A</a:t>
            </a:r>
            <a:endParaRPr lang="de-DE" dirty="0" smtClean="0"/>
          </a:p>
        </p:txBody>
      </p:sp>
      <p:grpSp>
        <p:nvGrpSpPr>
          <p:cNvPr id="21" name="Gruppieren 20"/>
          <p:cNvGrpSpPr/>
          <p:nvPr/>
        </p:nvGrpSpPr>
        <p:grpSpPr>
          <a:xfrm>
            <a:off x="7494662" y="1592796"/>
            <a:ext cx="1375151" cy="4271837"/>
            <a:chOff x="7494662" y="1592796"/>
            <a:chExt cx="1375151" cy="4271837"/>
          </a:xfrm>
        </p:grpSpPr>
        <p:pic>
          <p:nvPicPr>
            <p:cNvPr id="2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feld 6"/>
          <p:cNvSpPr txBox="1"/>
          <p:nvPr/>
        </p:nvSpPr>
        <p:spPr>
          <a:xfrm>
            <a:off x="452500"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8" name="Textfeld 7"/>
          <p:cNvSpPr txBox="1"/>
          <p:nvPr/>
        </p:nvSpPr>
        <p:spPr>
          <a:xfrm rot="5400000">
            <a:off x="7903876" y="4579675"/>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spTree>
    <p:extLst>
      <p:ext uri="{BB962C8B-B14F-4D97-AF65-F5344CB8AC3E}">
        <p14:creationId xmlns:p14="http://schemas.microsoft.com/office/powerpoint/2010/main" val="4410740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MARS SENSOR :</a:t>
            </a:r>
            <a:r>
              <a:rPr lang="de-DE" dirty="0" smtClean="0"/>
              <a:t/>
            </a:r>
            <a:br>
              <a:rPr lang="de-DE" dirty="0" smtClean="0"/>
            </a:br>
            <a:r>
              <a:rPr lang="de-DE" dirty="0" smtClean="0"/>
              <a:t>Klassifikation mit Sensor MARS J3</a:t>
            </a:r>
            <a:r>
              <a:rPr lang="de-DE" dirty="0"/>
              <a:t> für Werkstück A</a:t>
            </a:r>
            <a:endParaRPr lang="de-DE" dirty="0" smtClean="0"/>
          </a:p>
        </p:txBody>
      </p:sp>
      <p:grpSp>
        <p:nvGrpSpPr>
          <p:cNvPr id="10" name="Gruppieren 9"/>
          <p:cNvGrpSpPr/>
          <p:nvPr/>
        </p:nvGrpSpPr>
        <p:grpSpPr>
          <a:xfrm>
            <a:off x="7494662" y="1592796"/>
            <a:ext cx="1375151" cy="4271837"/>
            <a:chOff x="7494662" y="1592796"/>
            <a:chExt cx="1375151" cy="4271837"/>
          </a:xfrm>
        </p:grpSpPr>
        <p:pic>
          <p:nvPicPr>
            <p:cNvPr id="1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feld 8"/>
          <p:cNvSpPr txBox="1"/>
          <p:nvPr/>
        </p:nvSpPr>
        <p:spPr>
          <a:xfrm>
            <a:off x="452500"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1" name="Textfeld 10"/>
          <p:cNvSpPr txBox="1"/>
          <p:nvPr/>
        </p:nvSpPr>
        <p:spPr>
          <a:xfrm rot="5400000">
            <a:off x="7903876" y="4579675"/>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92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84" r="24381"/>
          <a:stretch/>
        </p:blipFill>
        <p:spPr bwMode="auto">
          <a:xfrm>
            <a:off x="416496" y="1603722"/>
            <a:ext cx="6840760"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2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MARS SENSOR :</a:t>
            </a:r>
            <a:r>
              <a:rPr lang="de-DE" dirty="0" smtClean="0"/>
              <a:t/>
            </a:r>
            <a:br>
              <a:rPr lang="de-DE" dirty="0" smtClean="0"/>
            </a:br>
            <a:r>
              <a:rPr lang="de-DE" dirty="0" smtClean="0"/>
              <a:t>Klassifikation mit Sensor MARS J4</a:t>
            </a:r>
            <a:r>
              <a:rPr lang="de-DE" dirty="0"/>
              <a:t> für Werkstück A</a:t>
            </a:r>
            <a:endParaRPr lang="de-DE" dirty="0" smtClean="0"/>
          </a:p>
        </p:txBody>
      </p:sp>
      <p:grpSp>
        <p:nvGrpSpPr>
          <p:cNvPr id="8" name="Gruppieren 7"/>
          <p:cNvGrpSpPr/>
          <p:nvPr/>
        </p:nvGrpSpPr>
        <p:grpSpPr>
          <a:xfrm>
            <a:off x="7494662" y="1592796"/>
            <a:ext cx="1375151" cy="4271837"/>
            <a:chOff x="7494662" y="1592796"/>
            <a:chExt cx="1375151" cy="4271837"/>
          </a:xfrm>
        </p:grpSpPr>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feld 6"/>
          <p:cNvSpPr txBox="1"/>
          <p:nvPr/>
        </p:nvSpPr>
        <p:spPr>
          <a:xfrm>
            <a:off x="452500"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1" name="Textfeld 10"/>
          <p:cNvSpPr txBox="1"/>
          <p:nvPr/>
        </p:nvSpPr>
        <p:spPr>
          <a:xfrm rot="5400000">
            <a:off x="7903876" y="4579675"/>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102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84" r="23354"/>
          <a:stretch/>
        </p:blipFill>
        <p:spPr bwMode="auto">
          <a:xfrm>
            <a:off x="416496" y="1603722"/>
            <a:ext cx="6940388"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2066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MARS SENSOR :</a:t>
            </a:r>
            <a:r>
              <a:rPr lang="de-DE" dirty="0" smtClean="0"/>
              <a:t/>
            </a:r>
            <a:br>
              <a:rPr lang="de-DE" dirty="0" smtClean="0"/>
            </a:br>
            <a:r>
              <a:rPr lang="de-DE" dirty="0" smtClean="0"/>
              <a:t>Klassifikation mit Sensor MARS J5</a:t>
            </a:r>
            <a:r>
              <a:rPr lang="de-DE" dirty="0"/>
              <a:t> für Werkstück A</a:t>
            </a:r>
            <a:endParaRPr lang="de-DE" dirty="0" smtClean="0"/>
          </a:p>
        </p:txBody>
      </p:sp>
      <p:grpSp>
        <p:nvGrpSpPr>
          <p:cNvPr id="8" name="Gruppieren 7"/>
          <p:cNvGrpSpPr/>
          <p:nvPr/>
        </p:nvGrpSpPr>
        <p:grpSpPr>
          <a:xfrm>
            <a:off x="7494662" y="1592796"/>
            <a:ext cx="1375151" cy="4271837"/>
            <a:chOff x="7494662" y="1592796"/>
            <a:chExt cx="1375151" cy="4271837"/>
          </a:xfrm>
        </p:grpSpPr>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feld 6"/>
          <p:cNvSpPr txBox="1"/>
          <p:nvPr/>
        </p:nvSpPr>
        <p:spPr>
          <a:xfrm>
            <a:off x="452500"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1" name="Textfeld 10"/>
          <p:cNvSpPr txBox="1"/>
          <p:nvPr/>
        </p:nvSpPr>
        <p:spPr>
          <a:xfrm rot="5400000">
            <a:off x="7903876" y="4579675"/>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112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84" r="24694"/>
          <a:stretch/>
        </p:blipFill>
        <p:spPr bwMode="auto">
          <a:xfrm>
            <a:off x="416496" y="1603722"/>
            <a:ext cx="6827104" cy="427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269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a:t>Evaluation der Klassifikation – MARS SENSOR :</a:t>
            </a:r>
            <a:br>
              <a:rPr lang="de-DE" dirty="0"/>
            </a:br>
            <a:r>
              <a:rPr lang="de-DE" dirty="0"/>
              <a:t>Überblick </a:t>
            </a:r>
            <a:r>
              <a:rPr lang="de-DE" dirty="0" smtClean="0"/>
              <a:t>der Klassifikation für </a:t>
            </a:r>
            <a:r>
              <a:rPr lang="de-DE" dirty="0"/>
              <a:t>Werkstück A und B</a:t>
            </a:r>
            <a:endParaRPr lang="de-DE" dirty="0" smtClean="0"/>
          </a:p>
        </p:txBody>
      </p:sp>
      <p:sp>
        <p:nvSpPr>
          <p:cNvPr id="2" name="Inhaltsplatzhalter 1"/>
          <p:cNvSpPr>
            <a:spLocks noGrp="1"/>
          </p:cNvSpPr>
          <p:nvPr>
            <p:ph idx="1"/>
          </p:nvPr>
        </p:nvSpPr>
        <p:spPr/>
        <p:txBody>
          <a:bodyPr/>
          <a:lstStyle/>
          <a:p>
            <a:pPr marL="0" indent="0">
              <a:buNone/>
            </a:pPr>
            <a:r>
              <a:rPr lang="de-DE" dirty="0"/>
              <a:t>Für das </a:t>
            </a:r>
            <a:r>
              <a:rPr lang="de-DE" dirty="0" smtClean="0"/>
              <a:t>zweite </a:t>
            </a:r>
            <a:r>
              <a:rPr lang="de-DE" dirty="0" err="1" smtClean="0"/>
              <a:t>Datenset</a:t>
            </a:r>
            <a:r>
              <a:rPr lang="de-DE" dirty="0" smtClean="0"/>
              <a:t> (Werkstück A </a:t>
            </a:r>
            <a:r>
              <a:rPr lang="de-DE" dirty="0"/>
              <a:t>– </a:t>
            </a:r>
            <a:r>
              <a:rPr lang="de-DE" dirty="0" smtClean="0"/>
              <a:t>beide </a:t>
            </a:r>
            <a:r>
              <a:rPr lang="de-DE" dirty="0" err="1" smtClean="0"/>
              <a:t>Messtage</a:t>
            </a:r>
            <a:r>
              <a:rPr lang="de-DE" dirty="0" smtClean="0"/>
              <a:t>) </a:t>
            </a:r>
            <a:r>
              <a:rPr lang="de-DE" dirty="0"/>
              <a:t>sind die höchsten erreichten Genauigkeiten je Zielvariable und je Sensor dargestellt. Die detaillierten Ergebnisse je Sensor sind auf den folgenden Folien zu finden.</a:t>
            </a:r>
          </a:p>
          <a:p>
            <a:pPr marL="0" indent="0">
              <a:buNone/>
            </a:pPr>
            <a:endParaRPr lang="de-DE" dirty="0"/>
          </a:p>
        </p:txBody>
      </p:sp>
      <p:graphicFrame>
        <p:nvGraphicFramePr>
          <p:cNvPr id="11" name="Inhaltsplatzhalter 2"/>
          <p:cNvGraphicFramePr>
            <a:graphicFrameLocks/>
          </p:cNvGraphicFramePr>
          <p:nvPr>
            <p:extLst>
              <p:ext uri="{D42A27DB-BD31-4B8C-83A1-F6EECF244321}">
                <p14:modId xmlns:p14="http://schemas.microsoft.com/office/powerpoint/2010/main" val="3642632615"/>
              </p:ext>
            </p:extLst>
          </p:nvPr>
        </p:nvGraphicFramePr>
        <p:xfrm>
          <a:off x="1316596" y="2888940"/>
          <a:ext cx="7308812" cy="2858010"/>
        </p:xfrm>
        <a:graphic>
          <a:graphicData uri="http://schemas.openxmlformats.org/drawingml/2006/table">
            <a:tbl>
              <a:tblPr firstRow="1" bandRow="1">
                <a:tableStyleId>{5940675A-B579-460E-94D1-54222C63F5DA}</a:tableStyleId>
              </a:tblPr>
              <a:tblGrid>
                <a:gridCol w="1683892"/>
                <a:gridCol w="752378"/>
                <a:gridCol w="1683893"/>
                <a:gridCol w="1468928"/>
                <a:gridCol w="1719721"/>
              </a:tblGrid>
              <a:tr h="419610">
                <a:tc>
                  <a:txBody>
                    <a:bodyPr/>
                    <a:lstStyle/>
                    <a:p>
                      <a:pPr marL="0" algn="ctr" defTabSz="914400" rtl="0" eaLnBrk="1" latinLnBrk="0" hangingPunct="1"/>
                      <a:r>
                        <a:rPr lang="de-DE" sz="1400" b="1" kern="1200" dirty="0" smtClean="0">
                          <a:solidFill>
                            <a:schemeClr val="tx1"/>
                          </a:solidFill>
                          <a:latin typeface="+mn-lt"/>
                          <a:ea typeface="+mn-ea"/>
                          <a:cs typeface="+mn-cs"/>
                        </a:rPr>
                        <a:t>Zielvariable</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Sensor</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Beste Merkmale</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Beste Methode </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Beste Genauigkeit</a:t>
                      </a:r>
                      <a:endParaRPr lang="de-DE" sz="1400" b="1" kern="1200" dirty="0">
                        <a:solidFill>
                          <a:schemeClr val="tx1"/>
                        </a:solidFill>
                        <a:latin typeface="+mn-lt"/>
                        <a:ea typeface="+mn-ea"/>
                        <a:cs typeface="+mn-cs"/>
                      </a:endParaRPr>
                    </a:p>
                  </a:txBody>
                  <a:tcPr anchor="ctr"/>
                </a:tc>
              </a:tr>
              <a:tr h="243108">
                <a:tc rowSpan="4">
                  <a:txBody>
                    <a:bodyPr/>
                    <a:lstStyle/>
                    <a:p>
                      <a:pPr marL="0" algn="ctr" defTabSz="914400" rtl="0" eaLnBrk="1" latinLnBrk="0" hangingPunct="1"/>
                      <a:r>
                        <a:rPr lang="de-DE" sz="1400" kern="1200" dirty="0" smtClean="0">
                          <a:solidFill>
                            <a:schemeClr val="tx1"/>
                          </a:solidFill>
                          <a:latin typeface="+mn-lt"/>
                          <a:ea typeface="+mn-ea"/>
                          <a:cs typeface="+mn-cs"/>
                        </a:rPr>
                        <a:t>Riemenspannung</a:t>
                      </a:r>
                    </a:p>
                    <a:p>
                      <a:pPr marL="0" algn="ctr" defTabSz="914400" rtl="0" eaLnBrk="1" latinLnBrk="0" hangingPunct="1"/>
                      <a:r>
                        <a:rPr lang="de-DE" sz="1400" kern="1200" dirty="0" smtClean="0">
                          <a:solidFill>
                            <a:schemeClr val="tx1"/>
                          </a:solidFill>
                          <a:latin typeface="+mn-lt"/>
                          <a:ea typeface="+mn-ea"/>
                          <a:cs typeface="+mn-cs"/>
                        </a:rPr>
                        <a:t>(gut, schlecht)</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J2</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Zeitbereich</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Naive </a:t>
                      </a:r>
                      <a:r>
                        <a:rPr lang="de-DE" sz="1400" kern="1200" dirty="0" err="1" smtClean="0">
                          <a:solidFill>
                            <a:schemeClr val="tx1"/>
                          </a:solidFill>
                          <a:latin typeface="+mn-lt"/>
                          <a:ea typeface="+mn-ea"/>
                          <a:cs typeface="+mn-cs"/>
                        </a:rPr>
                        <a:t>Bayes</a:t>
                      </a:r>
                      <a:endParaRPr lang="de-DE" sz="1400" kern="1200" dirty="0">
                        <a:solidFill>
                          <a:schemeClr val="tx1"/>
                        </a:solidFill>
                        <a:latin typeface="+mn-lt"/>
                        <a:ea typeface="+mn-ea"/>
                        <a:cs typeface="+mn-cs"/>
                      </a:endParaRPr>
                    </a:p>
                  </a:txBody>
                  <a:tcPr anchor="ctr"/>
                </a:tc>
                <a:tc>
                  <a:txBody>
                    <a:bodyPr/>
                    <a:lstStyle/>
                    <a:p>
                      <a:pPr marL="0" algn="ctr" defTabSz="914400" rtl="0" eaLnBrk="1" fontAlgn="ctr" latinLnBrk="0" hangingPunct="1"/>
                      <a:r>
                        <a:rPr lang="de-DE" sz="1400" kern="1200" dirty="0" smtClean="0">
                          <a:solidFill>
                            <a:schemeClr val="tx1"/>
                          </a:solidFill>
                          <a:latin typeface="+mn-lt"/>
                          <a:ea typeface="+mn-ea"/>
                          <a:cs typeface="+mn-cs"/>
                        </a:rPr>
                        <a:t>81,48%</a:t>
                      </a:r>
                      <a:endParaRPr lang="de-DE" sz="1400" kern="1200" dirty="0">
                        <a:solidFill>
                          <a:schemeClr val="tx1"/>
                        </a:solidFill>
                        <a:latin typeface="+mn-lt"/>
                        <a:ea typeface="+mn-ea"/>
                        <a:cs typeface="+mn-cs"/>
                      </a:endParaRPr>
                    </a:p>
                  </a:txBody>
                  <a:tcPr marL="9525" marR="9525" marT="9525" marB="0" anchor="ctr"/>
                </a:tc>
              </a:tr>
              <a:tr h="243108">
                <a:tc vMerge="1">
                  <a:txBody>
                    <a:bodyPr/>
                    <a:lstStyle/>
                    <a:p>
                      <a:endParaRPr lang="de-DE" dirty="0"/>
                    </a:p>
                  </a:txBody>
                  <a:tcPr/>
                </a:tc>
                <a:tc>
                  <a:txBody>
                    <a:bodyPr/>
                    <a:lstStyle/>
                    <a:p>
                      <a:pPr marL="0" algn="ctr" defTabSz="914400" rtl="0" eaLnBrk="1" latinLnBrk="0" hangingPunct="1"/>
                      <a:r>
                        <a:rPr lang="de-DE" sz="1400" kern="1200" dirty="0" smtClean="0">
                          <a:solidFill>
                            <a:schemeClr val="tx1"/>
                          </a:solidFill>
                          <a:latin typeface="+mn-lt"/>
                          <a:ea typeface="+mn-ea"/>
                          <a:cs typeface="+mn-cs"/>
                        </a:rPr>
                        <a:t>J3</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Kombination</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NNK</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82,14%</a:t>
                      </a:r>
                      <a:endParaRPr lang="de-DE" sz="1400" kern="1200" dirty="0">
                        <a:solidFill>
                          <a:schemeClr val="tx1"/>
                        </a:solidFill>
                        <a:latin typeface="+mn-lt"/>
                        <a:ea typeface="+mn-ea"/>
                        <a:cs typeface="+mn-cs"/>
                      </a:endParaRPr>
                    </a:p>
                  </a:txBody>
                  <a:tcPr anchor="ctr"/>
                </a:tc>
              </a:tr>
              <a:tr h="288117">
                <a:tc vMerge="1">
                  <a:txBody>
                    <a:bodyPr/>
                    <a:lstStyle/>
                    <a:p>
                      <a:endParaRPr lang="de-DE" dirty="0"/>
                    </a:p>
                  </a:txBody>
                  <a:tcPr/>
                </a:tc>
                <a:tc>
                  <a:txBody>
                    <a:bodyPr/>
                    <a:lstStyle/>
                    <a:p>
                      <a:pPr marL="0" algn="ctr" defTabSz="914400" rtl="0" eaLnBrk="1" latinLnBrk="0" hangingPunct="1"/>
                      <a:r>
                        <a:rPr lang="de-DE" sz="1400" kern="1200" dirty="0" smtClean="0">
                          <a:solidFill>
                            <a:schemeClr val="tx1"/>
                          </a:solidFill>
                          <a:latin typeface="+mn-lt"/>
                          <a:ea typeface="+mn-ea"/>
                          <a:cs typeface="+mn-cs"/>
                        </a:rPr>
                        <a:t>J4</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Frequenzbereich</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SVM (linear)</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82,14%</a:t>
                      </a:r>
                      <a:endParaRPr lang="de-DE" sz="1400" kern="1200" dirty="0">
                        <a:solidFill>
                          <a:schemeClr val="tx1"/>
                        </a:solidFill>
                        <a:latin typeface="+mn-lt"/>
                        <a:ea typeface="+mn-ea"/>
                        <a:cs typeface="+mn-cs"/>
                      </a:endParaRPr>
                    </a:p>
                  </a:txBody>
                  <a:tcPr anchor="ctr"/>
                </a:tc>
              </a:tr>
              <a:tr h="243108">
                <a:tc vMerge="1">
                  <a:txBody>
                    <a:bodyPr/>
                    <a:lstStyle/>
                    <a:p>
                      <a:endParaRPr lang="de-DE" dirty="0"/>
                    </a:p>
                  </a:txBody>
                  <a:tcPr/>
                </a:tc>
                <a:tc>
                  <a:txBody>
                    <a:bodyPr/>
                    <a:lstStyle/>
                    <a:p>
                      <a:pPr marL="0" algn="ctr" defTabSz="914400" rtl="0" eaLnBrk="1" latinLnBrk="0" hangingPunct="1"/>
                      <a:r>
                        <a:rPr lang="de-DE" sz="1400" kern="1200" dirty="0" smtClean="0">
                          <a:solidFill>
                            <a:schemeClr val="tx1"/>
                          </a:solidFill>
                          <a:latin typeface="+mn-lt"/>
                          <a:ea typeface="+mn-ea"/>
                          <a:cs typeface="+mn-cs"/>
                        </a:rPr>
                        <a:t>J5</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Frequenzbereich</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SVM (linear)</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74,07%</a:t>
                      </a:r>
                      <a:endParaRPr lang="de-DE" sz="1400" kern="1200" dirty="0">
                        <a:solidFill>
                          <a:schemeClr val="tx1"/>
                        </a:solidFill>
                        <a:latin typeface="+mn-lt"/>
                        <a:ea typeface="+mn-ea"/>
                        <a:cs typeface="+mn-cs"/>
                      </a:endParaRPr>
                    </a:p>
                  </a:txBody>
                  <a:tcPr anchor="ctr"/>
                </a:tc>
              </a:tr>
              <a:tr h="243108">
                <a:tc rowSpan="4">
                  <a:txBody>
                    <a:bodyPr/>
                    <a:lstStyle/>
                    <a:p>
                      <a:pPr marL="0" algn="ctr" defTabSz="914400" rtl="0" eaLnBrk="1" latinLnBrk="0" hangingPunct="1"/>
                      <a:r>
                        <a:rPr lang="de-DE" sz="1400" kern="1200" dirty="0" smtClean="0">
                          <a:solidFill>
                            <a:schemeClr val="tx1"/>
                          </a:solidFill>
                          <a:latin typeface="+mn-lt"/>
                          <a:ea typeface="+mn-ea"/>
                          <a:cs typeface="+mn-cs"/>
                        </a:rPr>
                        <a:t>Scheibe</a:t>
                      </a:r>
                    </a:p>
                    <a:p>
                      <a:pPr marL="0" algn="ctr" defTabSz="914400" rtl="0" eaLnBrk="1" latinLnBrk="0" hangingPunct="1"/>
                      <a:r>
                        <a:rPr lang="de-DE" sz="1400" kern="1200" dirty="0" smtClean="0">
                          <a:solidFill>
                            <a:schemeClr val="tx1"/>
                          </a:solidFill>
                          <a:latin typeface="+mn-lt"/>
                          <a:ea typeface="+mn-ea"/>
                          <a:cs typeface="+mn-cs"/>
                        </a:rPr>
                        <a:t>(scharf, stumpf)</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J2</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Zeitbereich</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Naive </a:t>
                      </a:r>
                      <a:r>
                        <a:rPr lang="de-DE" sz="1400" kern="1200" dirty="0" err="1" smtClean="0">
                          <a:solidFill>
                            <a:schemeClr val="tx1"/>
                          </a:solidFill>
                          <a:latin typeface="+mn-lt"/>
                          <a:ea typeface="+mn-ea"/>
                          <a:cs typeface="+mn-cs"/>
                        </a:rPr>
                        <a:t>Bayes</a:t>
                      </a:r>
                      <a:endParaRPr lang="de-DE" sz="1400" kern="1200" dirty="0">
                        <a:solidFill>
                          <a:schemeClr val="tx1"/>
                        </a:solidFill>
                        <a:latin typeface="+mn-lt"/>
                        <a:ea typeface="+mn-ea"/>
                        <a:cs typeface="+mn-cs"/>
                      </a:endParaRPr>
                    </a:p>
                  </a:txBody>
                  <a:tcPr anchor="ctr"/>
                </a:tc>
                <a:tc>
                  <a:txBody>
                    <a:bodyPr/>
                    <a:lstStyle/>
                    <a:p>
                      <a:pPr marL="0" algn="ctr" defTabSz="914400" rtl="0" eaLnBrk="1" fontAlgn="ctr" latinLnBrk="0" hangingPunct="1"/>
                      <a:r>
                        <a:rPr lang="de-DE" sz="1400" kern="1200" dirty="0" smtClean="0">
                          <a:solidFill>
                            <a:schemeClr val="tx1"/>
                          </a:solidFill>
                          <a:latin typeface="+mn-lt"/>
                          <a:ea typeface="+mn-ea"/>
                          <a:cs typeface="+mn-cs"/>
                        </a:rPr>
                        <a:t>74,07%</a:t>
                      </a:r>
                      <a:endParaRPr lang="de-DE" sz="1400" kern="1200" dirty="0">
                        <a:solidFill>
                          <a:schemeClr val="tx1"/>
                        </a:solidFill>
                        <a:latin typeface="+mn-lt"/>
                        <a:ea typeface="+mn-ea"/>
                        <a:cs typeface="+mn-cs"/>
                      </a:endParaRPr>
                    </a:p>
                  </a:txBody>
                  <a:tcPr marL="9525" marR="9525" marT="9525" marB="0" anchor="ctr"/>
                </a:tc>
              </a:tr>
              <a:tr h="243108">
                <a:tc vMerge="1">
                  <a:txBody>
                    <a:bodyPr/>
                    <a:lstStyle/>
                    <a:p>
                      <a:endParaRPr lang="de-DE" dirty="0"/>
                    </a:p>
                  </a:txBody>
                  <a:tcPr/>
                </a:tc>
                <a:tc>
                  <a:txBody>
                    <a:bodyPr/>
                    <a:lstStyle/>
                    <a:p>
                      <a:pPr marL="0" algn="ctr" defTabSz="914400" rtl="0" eaLnBrk="1" latinLnBrk="0" hangingPunct="1"/>
                      <a:r>
                        <a:rPr lang="de-DE" sz="1400" kern="1200" dirty="0" smtClean="0">
                          <a:solidFill>
                            <a:schemeClr val="tx1"/>
                          </a:solidFill>
                          <a:latin typeface="+mn-lt"/>
                          <a:ea typeface="+mn-ea"/>
                          <a:cs typeface="+mn-cs"/>
                        </a:rPr>
                        <a:t>J3</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Frequenzbereich</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Random </a:t>
                      </a:r>
                      <a:r>
                        <a:rPr lang="de-DE" sz="1400" kern="1200" dirty="0" err="1" smtClean="0">
                          <a:solidFill>
                            <a:schemeClr val="tx1"/>
                          </a:solidFill>
                          <a:latin typeface="+mn-lt"/>
                          <a:ea typeface="+mn-ea"/>
                          <a:cs typeface="+mn-cs"/>
                        </a:rPr>
                        <a:t>Forest</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71,43%</a:t>
                      </a:r>
                      <a:endParaRPr lang="de-DE" sz="1400" kern="1200" dirty="0">
                        <a:solidFill>
                          <a:schemeClr val="tx1"/>
                        </a:solidFill>
                        <a:latin typeface="+mn-lt"/>
                        <a:ea typeface="+mn-ea"/>
                        <a:cs typeface="+mn-cs"/>
                      </a:endParaRPr>
                    </a:p>
                  </a:txBody>
                  <a:tcPr anchor="ctr"/>
                </a:tc>
              </a:tr>
              <a:tr h="243108">
                <a:tc vMerge="1">
                  <a:txBody>
                    <a:bodyPr/>
                    <a:lstStyle/>
                    <a:p>
                      <a:endParaRPr lang="de-DE" dirty="0"/>
                    </a:p>
                  </a:txBody>
                  <a:tcPr/>
                </a:tc>
                <a:tc>
                  <a:txBody>
                    <a:bodyPr/>
                    <a:lstStyle/>
                    <a:p>
                      <a:pPr marL="0" algn="ctr" defTabSz="914400" rtl="0" eaLnBrk="1" latinLnBrk="0" hangingPunct="1"/>
                      <a:r>
                        <a:rPr lang="de-DE" sz="1400" kern="1200" dirty="0" smtClean="0">
                          <a:solidFill>
                            <a:schemeClr val="tx1"/>
                          </a:solidFill>
                          <a:latin typeface="+mn-lt"/>
                          <a:ea typeface="+mn-ea"/>
                          <a:cs typeface="+mn-cs"/>
                        </a:rPr>
                        <a:t>J4</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Zeitbereich</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NNK</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75%</a:t>
                      </a:r>
                      <a:endParaRPr lang="de-DE" sz="1400" kern="1200" dirty="0">
                        <a:solidFill>
                          <a:schemeClr val="tx1"/>
                        </a:solidFill>
                        <a:latin typeface="+mn-lt"/>
                        <a:ea typeface="+mn-ea"/>
                        <a:cs typeface="+mn-cs"/>
                      </a:endParaRPr>
                    </a:p>
                  </a:txBody>
                  <a:tcPr anchor="ctr"/>
                </a:tc>
              </a:tr>
              <a:tr h="243108">
                <a:tc vMerge="1">
                  <a:txBody>
                    <a:bodyPr/>
                    <a:lstStyle/>
                    <a:p>
                      <a:endParaRPr lang="de-DE" dirty="0"/>
                    </a:p>
                  </a:txBody>
                  <a:tcPr/>
                </a:tc>
                <a:tc>
                  <a:txBody>
                    <a:bodyPr/>
                    <a:lstStyle/>
                    <a:p>
                      <a:pPr marL="0" algn="ctr" defTabSz="914400" rtl="0" eaLnBrk="1" latinLnBrk="0" hangingPunct="1"/>
                      <a:r>
                        <a:rPr lang="de-DE" sz="1400" kern="1200" dirty="0" smtClean="0">
                          <a:solidFill>
                            <a:schemeClr val="tx1"/>
                          </a:solidFill>
                          <a:latin typeface="+mn-lt"/>
                          <a:ea typeface="+mn-ea"/>
                          <a:cs typeface="+mn-cs"/>
                        </a:rPr>
                        <a:t>J5</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Kombination</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SVM (</a:t>
                      </a:r>
                      <a:r>
                        <a:rPr lang="de-DE" sz="1400" kern="1200" dirty="0" err="1" smtClean="0">
                          <a:solidFill>
                            <a:schemeClr val="tx1"/>
                          </a:solidFill>
                          <a:latin typeface="+mn-lt"/>
                          <a:ea typeface="+mn-ea"/>
                          <a:cs typeface="+mn-cs"/>
                        </a:rPr>
                        <a:t>gaussian</a:t>
                      </a:r>
                      <a:r>
                        <a:rPr lang="de-DE" sz="1400" kern="1200" dirty="0" smtClean="0">
                          <a:solidFill>
                            <a:schemeClr val="tx1"/>
                          </a:solidFill>
                          <a:latin typeface="+mn-lt"/>
                          <a:ea typeface="+mn-ea"/>
                          <a:cs typeface="+mn-cs"/>
                        </a:rPr>
                        <a:t>)</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88,89%</a:t>
                      </a:r>
                      <a:endParaRPr lang="de-DE" sz="1400" kern="1200" dirty="0">
                        <a:solidFill>
                          <a:schemeClr val="tx1"/>
                        </a:solidFill>
                        <a:latin typeface="+mn-lt"/>
                        <a:ea typeface="+mn-ea"/>
                        <a:cs typeface="+mn-cs"/>
                      </a:endParaRPr>
                    </a:p>
                  </a:txBody>
                  <a:tcPr anchor="ctr"/>
                </a:tc>
              </a:tr>
            </a:tbl>
          </a:graphicData>
        </a:graphic>
      </p:graphicFrame>
    </p:spTree>
    <p:extLst>
      <p:ext uri="{BB962C8B-B14F-4D97-AF65-F5344CB8AC3E}">
        <p14:creationId xmlns:p14="http://schemas.microsoft.com/office/powerpoint/2010/main" val="14939245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76536" y="1600200"/>
            <a:ext cx="8634164" cy="4275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a:t>Evaluation der Klassifikation – MARS SENSOR :</a:t>
            </a:r>
            <a:br>
              <a:rPr lang="de-DE" dirty="0"/>
            </a:br>
            <a:r>
              <a:rPr lang="de-DE" dirty="0"/>
              <a:t>Klassifikation für Werkstück A und B</a:t>
            </a:r>
            <a:endParaRPr lang="de-DE" dirty="0" smtClean="0"/>
          </a:p>
        </p:txBody>
      </p:sp>
      <p:sp>
        <p:nvSpPr>
          <p:cNvPr id="8" name="Textfeld 7"/>
          <p:cNvSpPr txBox="1"/>
          <p:nvPr/>
        </p:nvSpPr>
        <p:spPr>
          <a:xfrm>
            <a:off x="452500"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5" name="Textfeld 14"/>
          <p:cNvSpPr txBox="1"/>
          <p:nvPr/>
        </p:nvSpPr>
        <p:spPr>
          <a:xfrm rot="5400000">
            <a:off x="7639608" y="4996917"/>
            <a:ext cx="615553" cy="1152128"/>
          </a:xfrm>
          <a:prstGeom prst="rect">
            <a:avLst/>
          </a:prstGeom>
          <a:noFill/>
        </p:spPr>
        <p:txBody>
          <a:bodyPr vert="vert270" wrap="square" rtlCol="0">
            <a:spAutoFit/>
          </a:bodyPr>
          <a:lstStyle/>
          <a:p>
            <a:pPr algn="l"/>
            <a:r>
              <a:rPr lang="de-DE" sz="1400" dirty="0" smtClean="0"/>
              <a:t>Sensor</a:t>
            </a:r>
          </a:p>
          <a:p>
            <a:pPr algn="l"/>
            <a:r>
              <a:rPr lang="de-DE" sz="1400" dirty="0" smtClean="0"/>
              <a:t>Zielvariable</a:t>
            </a:r>
            <a:endParaRPr lang="de-DE" sz="1400" dirty="0"/>
          </a:p>
        </p:txBody>
      </p:sp>
    </p:spTree>
    <p:extLst>
      <p:ext uri="{BB962C8B-B14F-4D97-AF65-F5344CB8AC3E}">
        <p14:creationId xmlns:p14="http://schemas.microsoft.com/office/powerpoint/2010/main" val="974426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000" dirty="0" err="1" smtClean="0">
                <a:cs typeface="Arial" panose="020B0604020202020204" pitchFamily="34" charset="0"/>
              </a:rPr>
              <a:t>Ziel</a:t>
            </a:r>
            <a:r>
              <a:rPr lang="en-US" sz="2000" dirty="0" smtClean="0">
                <a:cs typeface="Arial" panose="020B0604020202020204" pitchFamily="34" charset="0"/>
              </a:rPr>
              <a:t> der </a:t>
            </a:r>
            <a:r>
              <a:rPr lang="en-US" sz="2000" dirty="0" err="1" smtClean="0">
                <a:cs typeface="Arial" panose="020B0604020202020204" pitchFamily="34" charset="0"/>
              </a:rPr>
              <a:t>Analyse</a:t>
            </a:r>
            <a:endParaRPr lang="de-DE" dirty="0" smtClean="0"/>
          </a:p>
        </p:txBody>
      </p:sp>
      <p:sp>
        <p:nvSpPr>
          <p:cNvPr id="2" name="Inhaltsplatzhalter 1"/>
          <p:cNvSpPr>
            <a:spLocks noGrp="1"/>
          </p:cNvSpPr>
          <p:nvPr>
            <p:ph idx="1"/>
          </p:nvPr>
        </p:nvSpPr>
        <p:spPr>
          <a:xfrm>
            <a:off x="2180692" y="1600200"/>
            <a:ext cx="7230008" cy="4275171"/>
          </a:xfrm>
        </p:spPr>
        <p:txBody>
          <a:bodyPr/>
          <a:lstStyle/>
          <a:p>
            <a:pPr algn="just"/>
            <a:r>
              <a:rPr lang="de-DE" dirty="0" smtClean="0">
                <a:latin typeface="Arial" panose="020B0604020202020204" pitchFamily="34" charset="0"/>
                <a:cs typeface="Arial" panose="020B0604020202020204" pitchFamily="34" charset="0"/>
              </a:rPr>
              <a:t>Systematische Entwicklung eines Klassifikationsalgorithmus zur Identifikation des Maschinenzustands auf Basis von Prozessdaten</a:t>
            </a:r>
          </a:p>
          <a:p>
            <a:pPr algn="just"/>
            <a:r>
              <a:rPr lang="de-DE" dirty="0" smtClean="0">
                <a:latin typeface="Arial" panose="020B0604020202020204" pitchFamily="34" charset="0"/>
                <a:cs typeface="Arial" panose="020B0604020202020204" pitchFamily="34" charset="0"/>
              </a:rPr>
              <a:t>Iterative Verbesserung der Klassifikation durch</a:t>
            </a:r>
          </a:p>
          <a:p>
            <a:pPr lvl="1" algn="just"/>
            <a:r>
              <a:rPr lang="de-DE" dirty="0" smtClean="0">
                <a:latin typeface="Arial" panose="020B0604020202020204" pitchFamily="34" charset="0"/>
                <a:cs typeface="Arial" panose="020B0604020202020204" pitchFamily="34" charset="0"/>
              </a:rPr>
              <a:t>Vorverarbeitung</a:t>
            </a:r>
          </a:p>
          <a:p>
            <a:pPr lvl="1" algn="just"/>
            <a:r>
              <a:rPr lang="de-DE" dirty="0" smtClean="0">
                <a:latin typeface="Arial" panose="020B0604020202020204" pitchFamily="34" charset="0"/>
                <a:cs typeface="Arial" panose="020B0604020202020204" pitchFamily="34" charset="0"/>
              </a:rPr>
              <a:t>Intelligente Merkmalsauswahl</a:t>
            </a:r>
          </a:p>
          <a:p>
            <a:pPr lvl="1" algn="just"/>
            <a:r>
              <a:rPr lang="de-DE" dirty="0" smtClean="0">
                <a:latin typeface="Arial" panose="020B0604020202020204" pitchFamily="34" charset="0"/>
                <a:cs typeface="Arial" panose="020B0604020202020204" pitchFamily="34" charset="0"/>
              </a:rPr>
              <a:t>Anpassung des Klassifikationsalgorithmus</a:t>
            </a:r>
            <a:endParaRPr lang="de-DE" dirty="0">
              <a:latin typeface="Arial" panose="020B0604020202020204" pitchFamily="34" charset="0"/>
              <a:cs typeface="Arial" panose="020B0604020202020204" pitchFamily="34" charset="0"/>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04" y="1772816"/>
            <a:ext cx="1411287" cy="374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6303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MARS SENSOR :</a:t>
            </a:r>
            <a:r>
              <a:rPr lang="de-DE" dirty="0" smtClean="0"/>
              <a:t/>
            </a:r>
            <a:br>
              <a:rPr lang="de-DE" dirty="0" smtClean="0"/>
            </a:br>
            <a:r>
              <a:rPr lang="de-DE" dirty="0" smtClean="0"/>
              <a:t>Klassifikation mit Sensor MARS J2 </a:t>
            </a:r>
            <a:r>
              <a:rPr lang="de-DE" dirty="0"/>
              <a:t>für Werkstück </a:t>
            </a:r>
            <a:r>
              <a:rPr lang="de-DE" dirty="0" smtClean="0"/>
              <a:t>A und B</a:t>
            </a:r>
          </a:p>
        </p:txBody>
      </p:sp>
      <p:grpSp>
        <p:nvGrpSpPr>
          <p:cNvPr id="13" name="Gruppieren 12"/>
          <p:cNvGrpSpPr/>
          <p:nvPr/>
        </p:nvGrpSpPr>
        <p:grpSpPr>
          <a:xfrm>
            <a:off x="7826321" y="1592796"/>
            <a:ext cx="1375151" cy="4271837"/>
            <a:chOff x="7494662" y="1592796"/>
            <a:chExt cx="1375151" cy="4271837"/>
          </a:xfrm>
        </p:grpSpPr>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Textfeld 11"/>
          <p:cNvSpPr txBox="1"/>
          <p:nvPr/>
        </p:nvSpPr>
        <p:spPr>
          <a:xfrm>
            <a:off x="452500"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6" name="Textfeld 15"/>
          <p:cNvSpPr txBox="1"/>
          <p:nvPr/>
        </p:nvSpPr>
        <p:spPr>
          <a:xfrm rot="5400000">
            <a:off x="7975883" y="4510573"/>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4100"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1967" r="24553"/>
          <a:stretch/>
        </p:blipFill>
        <p:spPr bwMode="auto">
          <a:xfrm>
            <a:off x="920552" y="1857184"/>
            <a:ext cx="6552727" cy="398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902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a:t>Evaluation der Klassifikation – MARS SENSOR :</a:t>
            </a:r>
            <a:br>
              <a:rPr lang="de-DE" dirty="0"/>
            </a:br>
            <a:r>
              <a:rPr lang="de-DE" dirty="0"/>
              <a:t>Klassifikation mit Sensor MARS J3 für Werkstück A und B</a:t>
            </a:r>
            <a:endParaRPr lang="de-DE" dirty="0" smtClean="0"/>
          </a:p>
        </p:txBody>
      </p:sp>
      <p:grpSp>
        <p:nvGrpSpPr>
          <p:cNvPr id="13" name="Gruppieren 12"/>
          <p:cNvGrpSpPr/>
          <p:nvPr/>
        </p:nvGrpSpPr>
        <p:grpSpPr>
          <a:xfrm>
            <a:off x="7826321" y="1592796"/>
            <a:ext cx="1375151" cy="4271837"/>
            <a:chOff x="7494662" y="1592796"/>
            <a:chExt cx="1375151" cy="4271837"/>
          </a:xfrm>
        </p:grpSpPr>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Textfeld 11"/>
          <p:cNvSpPr txBox="1"/>
          <p:nvPr/>
        </p:nvSpPr>
        <p:spPr>
          <a:xfrm>
            <a:off x="452500"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6" name="Textfeld 15"/>
          <p:cNvSpPr txBox="1"/>
          <p:nvPr/>
        </p:nvSpPr>
        <p:spPr>
          <a:xfrm rot="5400000">
            <a:off x="7975883" y="4507667"/>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5124"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4196"/>
          <a:stretch/>
        </p:blipFill>
        <p:spPr bwMode="auto">
          <a:xfrm>
            <a:off x="920552" y="1777268"/>
            <a:ext cx="658368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02038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a:t>Evaluation der Klassifikation – MARS SENSOR :</a:t>
            </a:r>
            <a:br>
              <a:rPr lang="de-DE" dirty="0"/>
            </a:br>
            <a:r>
              <a:rPr lang="de-DE" dirty="0"/>
              <a:t>Klassifikation mit Sensor MARS J4 für Werkstück A und B</a:t>
            </a:r>
            <a:endParaRPr lang="de-DE" dirty="0" smtClean="0"/>
          </a:p>
        </p:txBody>
      </p:sp>
      <p:grpSp>
        <p:nvGrpSpPr>
          <p:cNvPr id="13" name="Gruppieren 12"/>
          <p:cNvGrpSpPr/>
          <p:nvPr/>
        </p:nvGrpSpPr>
        <p:grpSpPr>
          <a:xfrm>
            <a:off x="7826321" y="1592796"/>
            <a:ext cx="1375151" cy="4271837"/>
            <a:chOff x="7494662" y="1592796"/>
            <a:chExt cx="1375151" cy="4271837"/>
          </a:xfrm>
        </p:grpSpPr>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Textfeld 11"/>
          <p:cNvSpPr txBox="1"/>
          <p:nvPr/>
        </p:nvSpPr>
        <p:spPr>
          <a:xfrm>
            <a:off x="452500"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6" name="Textfeld 15"/>
          <p:cNvSpPr txBox="1"/>
          <p:nvPr/>
        </p:nvSpPr>
        <p:spPr>
          <a:xfrm rot="5400000">
            <a:off x="7975883" y="4507667"/>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614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724"/>
          <a:stretch/>
        </p:blipFill>
        <p:spPr bwMode="auto">
          <a:xfrm>
            <a:off x="920553" y="1777268"/>
            <a:ext cx="6624735"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7466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a:t>Evaluation der Klassifikation – MARS SENSOR :</a:t>
            </a:r>
            <a:br>
              <a:rPr lang="de-DE" dirty="0"/>
            </a:br>
            <a:r>
              <a:rPr lang="de-DE" dirty="0"/>
              <a:t>Klassifikation mit Sensor MARS J5 für Werkstück A und B</a:t>
            </a:r>
            <a:endParaRPr lang="de-DE" dirty="0" smtClean="0"/>
          </a:p>
        </p:txBody>
      </p:sp>
      <p:grpSp>
        <p:nvGrpSpPr>
          <p:cNvPr id="13" name="Gruppieren 12"/>
          <p:cNvGrpSpPr/>
          <p:nvPr/>
        </p:nvGrpSpPr>
        <p:grpSpPr>
          <a:xfrm>
            <a:off x="7826321" y="1592796"/>
            <a:ext cx="1375151" cy="4271837"/>
            <a:chOff x="7494662" y="1592796"/>
            <a:chExt cx="1375151" cy="4271837"/>
          </a:xfrm>
        </p:grpSpPr>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Textfeld 11"/>
          <p:cNvSpPr txBox="1"/>
          <p:nvPr/>
        </p:nvSpPr>
        <p:spPr>
          <a:xfrm>
            <a:off x="452500"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6" name="Textfeld 15"/>
          <p:cNvSpPr txBox="1"/>
          <p:nvPr/>
        </p:nvSpPr>
        <p:spPr>
          <a:xfrm rot="5400000">
            <a:off x="7975883" y="4507667"/>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717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4196"/>
          <a:stretch/>
        </p:blipFill>
        <p:spPr bwMode="auto">
          <a:xfrm>
            <a:off x="920552" y="1777268"/>
            <a:ext cx="658368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35036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Zusammenfassung</a:t>
            </a:r>
            <a:br>
              <a:rPr lang="de-DE" dirty="0" smtClean="0"/>
            </a:br>
            <a:r>
              <a:rPr lang="de-DE" dirty="0" smtClean="0"/>
              <a:t>MARS Sensoren</a:t>
            </a:r>
            <a:endParaRPr lang="de-DE" dirty="0"/>
          </a:p>
        </p:txBody>
      </p:sp>
      <p:sp>
        <p:nvSpPr>
          <p:cNvPr id="3" name="Inhaltsplatzhalter 2"/>
          <p:cNvSpPr>
            <a:spLocks noGrp="1"/>
          </p:cNvSpPr>
          <p:nvPr>
            <p:ph idx="1"/>
          </p:nvPr>
        </p:nvSpPr>
        <p:spPr/>
        <p:txBody>
          <a:bodyPr/>
          <a:lstStyle/>
          <a:p>
            <a:r>
              <a:rPr lang="de-DE" dirty="0" smtClean="0"/>
              <a:t>Gute Klassifikation mittels MARS Sensoren möglich, wenn nur ein Werkstück berücksichtigt wird (~90%)</a:t>
            </a:r>
          </a:p>
          <a:p>
            <a:r>
              <a:rPr lang="de-DE" dirty="0" smtClean="0"/>
              <a:t>Abnahme der Genauigkeit bei Berücksichtigung mehrerer Werkstücke (~80%)</a:t>
            </a:r>
          </a:p>
          <a:p>
            <a:r>
              <a:rPr lang="de-DE" dirty="0" smtClean="0"/>
              <a:t>Weitere Abnahme der Genauigkeit ist zu erwarten bei Berücksichtigung weiterer Werkstücke</a:t>
            </a:r>
          </a:p>
          <a:p>
            <a:r>
              <a:rPr lang="de-DE" dirty="0" smtClean="0"/>
              <a:t>Relativ beste Sensoren aufgeschlüsselt nach Zielvariable: </a:t>
            </a:r>
          </a:p>
          <a:p>
            <a:pPr lvl="1"/>
            <a:r>
              <a:rPr lang="de-DE" dirty="0" err="1" smtClean="0"/>
              <a:t>Riemspannung</a:t>
            </a:r>
            <a:r>
              <a:rPr lang="de-DE" dirty="0" smtClean="0"/>
              <a:t> (gut, schlecht): MARS J3, MARS J4</a:t>
            </a:r>
          </a:p>
          <a:p>
            <a:pPr lvl="1"/>
            <a:r>
              <a:rPr lang="de-DE" dirty="0" smtClean="0"/>
              <a:t>Scheibe (scharf, stumpf): MARS J5</a:t>
            </a:r>
            <a:endParaRPr lang="de-DE" dirty="0"/>
          </a:p>
        </p:txBody>
      </p:sp>
    </p:spTree>
    <p:extLst>
      <p:ext uri="{BB962C8B-B14F-4D97-AF65-F5344CB8AC3E}">
        <p14:creationId xmlns:p14="http://schemas.microsoft.com/office/powerpoint/2010/main" val="410110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Beschreibung</a:t>
            </a:r>
            <a:br>
              <a:rPr lang="de-DE" dirty="0" smtClean="0"/>
            </a:br>
            <a:r>
              <a:rPr lang="de-DE" dirty="0" smtClean="0"/>
              <a:t>SBSS Messung</a:t>
            </a:r>
            <a:endParaRPr lang="de-DE" dirty="0"/>
          </a:p>
        </p:txBody>
      </p:sp>
      <p:graphicFrame>
        <p:nvGraphicFramePr>
          <p:cNvPr id="4" name="Tabelle 3"/>
          <p:cNvGraphicFramePr>
            <a:graphicFrameLocks noGrp="1"/>
          </p:cNvGraphicFramePr>
          <p:nvPr>
            <p:extLst>
              <p:ext uri="{D42A27DB-BD31-4B8C-83A1-F6EECF244321}">
                <p14:modId xmlns:p14="http://schemas.microsoft.com/office/powerpoint/2010/main" val="1032798231"/>
              </p:ext>
            </p:extLst>
          </p:nvPr>
        </p:nvGraphicFramePr>
        <p:xfrm>
          <a:off x="1568624" y="3501008"/>
          <a:ext cx="6876766" cy="1854200"/>
        </p:xfrm>
        <a:graphic>
          <a:graphicData uri="http://schemas.openxmlformats.org/drawingml/2006/table">
            <a:tbl>
              <a:tblPr firstRow="1" bandRow="1">
                <a:tableStyleId>{5940675A-B579-460E-94D1-54222C63F5DA}</a:tableStyleId>
              </a:tblPr>
              <a:tblGrid>
                <a:gridCol w="1352755"/>
                <a:gridCol w="939499"/>
                <a:gridCol w="1146128"/>
                <a:gridCol w="1146128"/>
                <a:gridCol w="1146128"/>
                <a:gridCol w="1146128"/>
              </a:tblGrid>
              <a:tr h="370840">
                <a:tc>
                  <a:txBody>
                    <a:bodyPr/>
                    <a:lstStyle/>
                    <a:p>
                      <a:r>
                        <a:rPr lang="de-DE" dirty="0" smtClean="0"/>
                        <a:t>Trigger 2</a:t>
                      </a:r>
                      <a:endParaRPr lang="de-DE" dirty="0"/>
                    </a:p>
                  </a:txBody>
                  <a:tcPr/>
                </a:tc>
                <a:tc>
                  <a:txBody>
                    <a:bodyPr/>
                    <a:lstStyle/>
                    <a:p>
                      <a:r>
                        <a:rPr lang="de-DE" dirty="0" smtClean="0"/>
                        <a:t>Sensor</a:t>
                      </a:r>
                      <a:endParaRPr lang="de-DE" dirty="0"/>
                    </a:p>
                  </a:txBody>
                  <a:tcPr/>
                </a:tc>
                <a:tc rowSpan="2">
                  <a:txBody>
                    <a:bodyPr/>
                    <a:lstStyle/>
                    <a:p>
                      <a:r>
                        <a:rPr lang="de-DE" dirty="0" smtClean="0"/>
                        <a:t>J2</a:t>
                      </a:r>
                      <a:endParaRPr lang="de-DE" dirty="0"/>
                    </a:p>
                  </a:txBody>
                  <a:tcPr/>
                </a:tc>
                <a:tc rowSpan="2">
                  <a:txBody>
                    <a:bodyPr/>
                    <a:lstStyle/>
                    <a:p>
                      <a:r>
                        <a:rPr lang="de-DE" dirty="0" smtClean="0"/>
                        <a:t>J3</a:t>
                      </a:r>
                      <a:endParaRPr lang="de-DE" dirty="0"/>
                    </a:p>
                  </a:txBody>
                  <a:tcPr/>
                </a:tc>
                <a:tc rowSpan="2">
                  <a:txBody>
                    <a:bodyPr/>
                    <a:lstStyle/>
                    <a:p>
                      <a:r>
                        <a:rPr lang="de-DE" dirty="0" smtClean="0"/>
                        <a:t>J5</a:t>
                      </a:r>
                      <a:endParaRPr lang="de-DE" dirty="0"/>
                    </a:p>
                  </a:txBody>
                  <a:tcPr/>
                </a:tc>
                <a:tc rowSpan="2">
                  <a:txBody>
                    <a:bodyPr/>
                    <a:lstStyle/>
                    <a:p>
                      <a:endParaRPr lang="de-DE" dirty="0"/>
                    </a:p>
                  </a:txBody>
                  <a:tcPr/>
                </a:tc>
              </a:tr>
              <a:tr h="370840">
                <a:tc>
                  <a:txBody>
                    <a:bodyPr/>
                    <a:lstStyle/>
                    <a:p>
                      <a:r>
                        <a:rPr lang="de-DE" dirty="0" smtClean="0"/>
                        <a:t>Werkstück</a:t>
                      </a:r>
                      <a:endParaRPr lang="de-DE" dirty="0"/>
                    </a:p>
                  </a:txBody>
                  <a:tcPr/>
                </a:tc>
                <a:tc>
                  <a:txBody>
                    <a:bodyPr/>
                    <a:lstStyle/>
                    <a:p>
                      <a:endParaRPr lang="de-DE" dirty="0"/>
                    </a:p>
                  </a:txBody>
                  <a:tcPr/>
                </a:tc>
                <a:tc vMerge="1">
                  <a:txBody>
                    <a:bodyPr/>
                    <a:lstStyle/>
                    <a:p>
                      <a:endParaRPr lang="de-DE" dirty="0"/>
                    </a:p>
                  </a:txBody>
                  <a:tcPr/>
                </a:tc>
                <a:tc vMerge="1">
                  <a:txBody>
                    <a:bodyPr/>
                    <a:lstStyle/>
                    <a:p>
                      <a:endParaRPr lang="de-DE" dirty="0"/>
                    </a:p>
                  </a:txBody>
                  <a:tcPr/>
                </a:tc>
                <a:tc vMerge="1">
                  <a:txBody>
                    <a:bodyPr/>
                    <a:lstStyle/>
                    <a:p>
                      <a:endParaRPr lang="de-DE" dirty="0"/>
                    </a:p>
                  </a:txBody>
                  <a:tcPr/>
                </a:tc>
                <a:tc vMerge="1">
                  <a:txBody>
                    <a:bodyPr/>
                    <a:lstStyle/>
                    <a:p>
                      <a:endParaRPr lang="de-DE" dirty="0"/>
                    </a:p>
                  </a:txBody>
                  <a:tcPr/>
                </a:tc>
              </a:tr>
              <a:tr h="370840">
                <a:tc gridSpan="2">
                  <a:txBody>
                    <a:bodyPr/>
                    <a:lstStyle/>
                    <a:p>
                      <a:r>
                        <a:rPr lang="de-DE" dirty="0" smtClean="0"/>
                        <a:t>A</a:t>
                      </a:r>
                      <a:endParaRPr lang="de-DE" dirty="0"/>
                    </a:p>
                  </a:txBody>
                  <a:tcPr/>
                </a:tc>
                <a:tc hMerge="1">
                  <a:txBody>
                    <a:bodyPr/>
                    <a:lstStyle/>
                    <a:p>
                      <a:endParaRPr lang="de-DE" dirty="0"/>
                    </a:p>
                  </a:txBody>
                  <a:tcPr/>
                </a:tc>
                <a:tc>
                  <a:txBody>
                    <a:bodyPr/>
                    <a:lstStyle/>
                    <a:p>
                      <a:r>
                        <a:rPr lang="de-DE" dirty="0" smtClean="0"/>
                        <a:t>106</a:t>
                      </a:r>
                      <a:endParaRPr lang="de-DE" dirty="0"/>
                    </a:p>
                  </a:txBody>
                  <a:tcPr/>
                </a:tc>
                <a:tc>
                  <a:txBody>
                    <a:bodyPr/>
                    <a:lstStyle/>
                    <a:p>
                      <a:r>
                        <a:rPr lang="de-DE" dirty="0" smtClean="0"/>
                        <a:t>108</a:t>
                      </a:r>
                      <a:endParaRPr lang="de-DE" dirty="0"/>
                    </a:p>
                  </a:txBody>
                  <a:tcPr/>
                </a:tc>
                <a:tc>
                  <a:txBody>
                    <a:bodyPr/>
                    <a:lstStyle/>
                    <a:p>
                      <a:r>
                        <a:rPr lang="de-DE" dirty="0" smtClean="0"/>
                        <a:t>94</a:t>
                      </a:r>
                      <a:endParaRPr lang="de-DE" dirty="0"/>
                    </a:p>
                  </a:txBody>
                  <a:tcPr/>
                </a:tc>
                <a:tc>
                  <a:txBody>
                    <a:bodyPr/>
                    <a:lstStyle/>
                    <a:p>
                      <a:r>
                        <a:rPr lang="de-DE" sz="1800" b="0" i="0" kern="1200" dirty="0" smtClean="0">
                          <a:solidFill>
                            <a:schemeClr val="tx1"/>
                          </a:solidFill>
                          <a:effectLst/>
                          <a:latin typeface="+mn-lt"/>
                          <a:ea typeface="+mn-ea"/>
                          <a:cs typeface="+mn-cs"/>
                        </a:rPr>
                        <a:t>308</a:t>
                      </a:r>
                      <a:endParaRPr lang="de-DE" dirty="0"/>
                    </a:p>
                  </a:txBody>
                  <a:tcPr/>
                </a:tc>
              </a:tr>
              <a:tr h="370840">
                <a:tc gridSpan="2">
                  <a:txBody>
                    <a:bodyPr/>
                    <a:lstStyle/>
                    <a:p>
                      <a:r>
                        <a:rPr lang="de-DE" dirty="0" smtClean="0"/>
                        <a:t>B</a:t>
                      </a:r>
                      <a:endParaRPr lang="de-DE" dirty="0"/>
                    </a:p>
                  </a:txBody>
                  <a:tcPr/>
                </a:tc>
                <a:tc hMerge="1">
                  <a:txBody>
                    <a:bodyPr/>
                    <a:lstStyle/>
                    <a:p>
                      <a:endParaRPr lang="de-DE" dirty="0"/>
                    </a:p>
                  </a:txBody>
                  <a:tcPr/>
                </a:tc>
                <a:tc>
                  <a:txBody>
                    <a:bodyPr/>
                    <a:lstStyle/>
                    <a:p>
                      <a:r>
                        <a:rPr lang="de-DE" dirty="0" smtClean="0"/>
                        <a:t>11</a:t>
                      </a:r>
                      <a:endParaRPr lang="de-DE" dirty="0"/>
                    </a:p>
                  </a:txBody>
                  <a:tcPr/>
                </a:tc>
                <a:tc>
                  <a:txBody>
                    <a:bodyPr/>
                    <a:lstStyle/>
                    <a:p>
                      <a:r>
                        <a:rPr lang="de-DE" dirty="0" smtClean="0"/>
                        <a:t>12</a:t>
                      </a:r>
                      <a:endParaRPr lang="de-DE" dirty="0"/>
                    </a:p>
                  </a:txBody>
                  <a:tcPr/>
                </a:tc>
                <a:tc>
                  <a:txBody>
                    <a:bodyPr/>
                    <a:lstStyle/>
                    <a:p>
                      <a:r>
                        <a:rPr lang="de-DE" dirty="0" smtClean="0"/>
                        <a:t>11</a:t>
                      </a:r>
                      <a:endParaRPr lang="de-DE" dirty="0"/>
                    </a:p>
                  </a:txBody>
                  <a:tcPr/>
                </a:tc>
                <a:tc>
                  <a:txBody>
                    <a:bodyPr/>
                    <a:lstStyle/>
                    <a:p>
                      <a:r>
                        <a:rPr lang="de-DE" dirty="0" smtClean="0"/>
                        <a:t>35</a:t>
                      </a:r>
                      <a:endParaRPr lang="de-DE" dirty="0"/>
                    </a:p>
                  </a:txBody>
                  <a:tcPr/>
                </a:tc>
              </a:tr>
              <a:tr h="370840">
                <a:tc gridSpan="2">
                  <a:txBody>
                    <a:bodyPr/>
                    <a:lstStyle/>
                    <a:p>
                      <a:endParaRPr lang="de-DE" dirty="0"/>
                    </a:p>
                  </a:txBody>
                  <a:tcPr/>
                </a:tc>
                <a:tc hMerge="1">
                  <a:txBody>
                    <a:bodyPr/>
                    <a:lstStyle/>
                    <a:p>
                      <a:endParaRPr lang="de-DE" dirty="0"/>
                    </a:p>
                  </a:txBody>
                  <a:tcPr/>
                </a:tc>
                <a:tc>
                  <a:txBody>
                    <a:bodyPr/>
                    <a:lstStyle/>
                    <a:p>
                      <a:r>
                        <a:rPr lang="de-DE" dirty="0" smtClean="0"/>
                        <a:t>117</a:t>
                      </a:r>
                      <a:endParaRPr lang="de-DE" dirty="0"/>
                    </a:p>
                  </a:txBody>
                  <a:tcPr/>
                </a:tc>
                <a:tc>
                  <a:txBody>
                    <a:bodyPr/>
                    <a:lstStyle/>
                    <a:p>
                      <a:r>
                        <a:rPr lang="de-DE" dirty="0" smtClean="0"/>
                        <a:t>120</a:t>
                      </a:r>
                      <a:endParaRPr lang="de-DE" dirty="0"/>
                    </a:p>
                  </a:txBody>
                  <a:tcPr/>
                </a:tc>
                <a:tc>
                  <a:txBody>
                    <a:bodyPr/>
                    <a:lstStyle/>
                    <a:p>
                      <a:r>
                        <a:rPr lang="de-DE" dirty="0" smtClean="0"/>
                        <a:t>106</a:t>
                      </a:r>
                      <a:endParaRPr lang="de-DE" dirty="0"/>
                    </a:p>
                  </a:txBody>
                  <a:tcPr/>
                </a:tc>
                <a:tc>
                  <a:txBody>
                    <a:bodyPr/>
                    <a:lstStyle/>
                    <a:p>
                      <a:r>
                        <a:rPr lang="de-DE" dirty="0" smtClean="0"/>
                        <a:t>343</a:t>
                      </a:r>
                      <a:endParaRPr lang="de-DE" dirty="0"/>
                    </a:p>
                  </a:txBody>
                  <a:tcPr/>
                </a:tc>
              </a:tr>
            </a:tbl>
          </a:graphicData>
        </a:graphic>
      </p:graphicFrame>
      <p:sp>
        <p:nvSpPr>
          <p:cNvPr id="5" name="Inhaltsplatzhalter 4"/>
          <p:cNvSpPr>
            <a:spLocks noGrp="1"/>
          </p:cNvSpPr>
          <p:nvPr>
            <p:ph idx="1"/>
          </p:nvPr>
        </p:nvSpPr>
        <p:spPr/>
        <p:txBody>
          <a:bodyPr/>
          <a:lstStyle/>
          <a:p>
            <a:r>
              <a:rPr lang="de-DE" dirty="0" smtClean="0"/>
              <a:t>343 Messungen über beide </a:t>
            </a:r>
            <a:r>
              <a:rPr lang="de-DE" dirty="0" err="1" smtClean="0"/>
              <a:t>Messtage</a:t>
            </a:r>
            <a:r>
              <a:rPr lang="de-DE" dirty="0" smtClean="0"/>
              <a:t> verteilt</a:t>
            </a:r>
          </a:p>
          <a:p>
            <a:r>
              <a:rPr lang="de-DE" dirty="0" smtClean="0"/>
              <a:t>308 Messungen am ersten </a:t>
            </a:r>
            <a:r>
              <a:rPr lang="de-DE" dirty="0" err="1" smtClean="0"/>
              <a:t>Messtag</a:t>
            </a:r>
            <a:r>
              <a:rPr lang="de-DE" dirty="0" smtClean="0"/>
              <a:t> (Werkstück A), 35 Messungen am zweiten </a:t>
            </a:r>
            <a:r>
              <a:rPr lang="de-DE" dirty="0" err="1" smtClean="0"/>
              <a:t>Messtag</a:t>
            </a:r>
            <a:r>
              <a:rPr lang="de-DE" dirty="0" smtClean="0"/>
              <a:t> (Werkstück B)</a:t>
            </a:r>
          </a:p>
          <a:p>
            <a:r>
              <a:rPr lang="de-DE" dirty="0" smtClean="0"/>
              <a:t>Die ungleiche Verteilung der Messungen über beide Werkstück/</a:t>
            </a:r>
            <a:r>
              <a:rPr lang="de-DE" dirty="0" err="1" smtClean="0"/>
              <a:t>Messtage</a:t>
            </a:r>
            <a:r>
              <a:rPr lang="de-DE" dirty="0" smtClean="0"/>
              <a:t> mindert die Aussagekraft der Analyse</a:t>
            </a:r>
            <a:endParaRPr lang="de-DE" dirty="0"/>
          </a:p>
        </p:txBody>
      </p:sp>
    </p:spTree>
    <p:extLst>
      <p:ext uri="{BB962C8B-B14F-4D97-AF65-F5344CB8AC3E}">
        <p14:creationId xmlns:p14="http://schemas.microsoft.com/office/powerpoint/2010/main" val="580828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a:t>
            </a:r>
            <a:r>
              <a:rPr lang="de-DE" dirty="0" smtClean="0"/>
              <a:t>SBSS </a:t>
            </a:r>
            <a:r>
              <a:rPr lang="de-DE" dirty="0"/>
              <a:t>SENSOR :</a:t>
            </a:r>
            <a:br>
              <a:rPr lang="de-DE" dirty="0"/>
            </a:br>
            <a:r>
              <a:rPr lang="de-DE" dirty="0"/>
              <a:t>Überblick der Klassifikation </a:t>
            </a:r>
            <a:r>
              <a:rPr lang="de-DE" dirty="0" smtClean="0"/>
              <a:t>für Werkstück A</a:t>
            </a:r>
            <a:br>
              <a:rPr lang="de-DE" dirty="0" smtClean="0"/>
            </a:br>
            <a:endParaRPr lang="de-DE" dirty="0" smtClean="0"/>
          </a:p>
        </p:txBody>
      </p:sp>
      <p:sp>
        <p:nvSpPr>
          <p:cNvPr id="2" name="Inhaltsplatzhalter 1"/>
          <p:cNvSpPr>
            <a:spLocks noGrp="1"/>
          </p:cNvSpPr>
          <p:nvPr>
            <p:ph idx="1"/>
          </p:nvPr>
        </p:nvSpPr>
        <p:spPr/>
        <p:txBody>
          <a:bodyPr/>
          <a:lstStyle/>
          <a:p>
            <a:pPr marL="0" indent="0">
              <a:buNone/>
            </a:pPr>
            <a:r>
              <a:rPr lang="de-DE" dirty="0" smtClean="0"/>
              <a:t>Für das erste </a:t>
            </a:r>
            <a:r>
              <a:rPr lang="de-DE" dirty="0" err="1" smtClean="0"/>
              <a:t>Datenset</a:t>
            </a:r>
            <a:r>
              <a:rPr lang="de-DE" dirty="0" smtClean="0"/>
              <a:t> (nur Werkstück A – nur erster </a:t>
            </a:r>
            <a:r>
              <a:rPr lang="de-DE" dirty="0" err="1" smtClean="0"/>
              <a:t>Messtag</a:t>
            </a:r>
            <a:r>
              <a:rPr lang="de-DE" dirty="0" smtClean="0"/>
              <a:t>) sind die höchsten erreichten Genauigkeiten je Zielvariable und je Sensor dargestellt. Die detaillierten Ergebnisse je Sensor sind auf den folgenden Folien zu finden.</a:t>
            </a:r>
            <a:endParaRPr lang="de-DE" dirty="0"/>
          </a:p>
        </p:txBody>
      </p:sp>
      <p:graphicFrame>
        <p:nvGraphicFramePr>
          <p:cNvPr id="5" name="Inhaltsplatzhalter 2"/>
          <p:cNvGraphicFramePr>
            <a:graphicFrameLocks/>
          </p:cNvGraphicFramePr>
          <p:nvPr>
            <p:extLst>
              <p:ext uri="{D42A27DB-BD31-4B8C-83A1-F6EECF244321}">
                <p14:modId xmlns:p14="http://schemas.microsoft.com/office/powerpoint/2010/main" val="1644149459"/>
              </p:ext>
            </p:extLst>
          </p:nvPr>
        </p:nvGraphicFramePr>
        <p:xfrm>
          <a:off x="1280592" y="2672916"/>
          <a:ext cx="7446033" cy="2269671"/>
        </p:xfrm>
        <a:graphic>
          <a:graphicData uri="http://schemas.openxmlformats.org/drawingml/2006/table">
            <a:tbl>
              <a:tblPr firstRow="1" bandRow="1">
                <a:tableStyleId>{5940675A-B579-460E-94D1-54222C63F5DA}</a:tableStyleId>
              </a:tblPr>
              <a:tblGrid>
                <a:gridCol w="1656184"/>
                <a:gridCol w="756084"/>
                <a:gridCol w="1599256"/>
                <a:gridCol w="1605881"/>
                <a:gridCol w="1828628"/>
              </a:tblGrid>
              <a:tr h="440871">
                <a:tc>
                  <a:txBody>
                    <a:bodyPr/>
                    <a:lstStyle/>
                    <a:p>
                      <a:pPr algn="ctr"/>
                      <a:r>
                        <a:rPr lang="de-DE" sz="1400" b="1" dirty="0" smtClean="0"/>
                        <a:t>Zielvariable</a:t>
                      </a:r>
                      <a:endParaRPr lang="de-DE" sz="1400" b="1" dirty="0"/>
                    </a:p>
                  </a:txBody>
                  <a:tcPr anchor="ctr"/>
                </a:tc>
                <a:tc>
                  <a:txBody>
                    <a:bodyPr/>
                    <a:lstStyle/>
                    <a:p>
                      <a:pPr algn="ctr"/>
                      <a:r>
                        <a:rPr lang="de-DE" sz="1400" b="1" dirty="0" smtClean="0"/>
                        <a:t>Sensor</a:t>
                      </a:r>
                      <a:endParaRPr lang="de-DE" sz="1400" b="1" dirty="0"/>
                    </a:p>
                  </a:txBody>
                  <a:tcPr anchor="ctr"/>
                </a:tc>
                <a:tc>
                  <a:txBody>
                    <a:bodyPr/>
                    <a:lstStyle/>
                    <a:p>
                      <a:pPr algn="ctr"/>
                      <a:r>
                        <a:rPr lang="de-DE" sz="1400" b="1" dirty="0" smtClean="0"/>
                        <a:t>Beste Merkmale</a:t>
                      </a:r>
                      <a:endParaRPr lang="de-DE" sz="1400" b="1" dirty="0"/>
                    </a:p>
                  </a:txBody>
                  <a:tcPr anchor="ctr"/>
                </a:tc>
                <a:tc>
                  <a:txBody>
                    <a:bodyPr/>
                    <a:lstStyle/>
                    <a:p>
                      <a:pPr algn="ctr"/>
                      <a:r>
                        <a:rPr lang="de-DE" sz="1400" b="1" dirty="0" smtClean="0"/>
                        <a:t>Beste Methode </a:t>
                      </a:r>
                      <a:endParaRPr lang="de-DE" sz="1400" b="1" dirty="0"/>
                    </a:p>
                  </a:txBody>
                  <a:tcPr anchor="ctr"/>
                </a:tc>
                <a:tc>
                  <a:txBody>
                    <a:bodyPr/>
                    <a:lstStyle/>
                    <a:p>
                      <a:pPr algn="ctr"/>
                      <a:r>
                        <a:rPr lang="de-DE" sz="1400" b="1" dirty="0" smtClean="0"/>
                        <a:t>Beste Genauigkeit</a:t>
                      </a:r>
                      <a:endParaRPr lang="de-DE" sz="1400" b="1" dirty="0"/>
                    </a:p>
                  </a:txBody>
                  <a:tcPr anchor="ctr"/>
                </a:tc>
              </a:tr>
              <a:tr h="255425">
                <a:tc rowSpan="3">
                  <a:txBody>
                    <a:bodyPr/>
                    <a:lstStyle/>
                    <a:p>
                      <a:pPr algn="ctr"/>
                      <a:r>
                        <a:rPr lang="de-DE" sz="1400" dirty="0" smtClean="0"/>
                        <a:t>Riemenspannung</a:t>
                      </a:r>
                    </a:p>
                    <a:p>
                      <a:pPr algn="ctr"/>
                      <a:r>
                        <a:rPr lang="de-DE" sz="1400" dirty="0" smtClean="0"/>
                        <a:t>(schlecht, gut)</a:t>
                      </a:r>
                      <a:endParaRPr lang="de-DE" sz="1400" dirty="0"/>
                    </a:p>
                  </a:txBody>
                  <a:tcPr anchor="ctr"/>
                </a:tc>
                <a:tc>
                  <a:txBody>
                    <a:bodyPr/>
                    <a:lstStyle/>
                    <a:p>
                      <a:pPr algn="ctr"/>
                      <a:r>
                        <a:rPr lang="de-DE" sz="1400" dirty="0" smtClean="0"/>
                        <a:t>J2</a:t>
                      </a:r>
                      <a:endParaRPr lang="de-DE" sz="1400" dirty="0"/>
                    </a:p>
                  </a:txBody>
                  <a:tcPr anchor="ctr"/>
                </a:tc>
                <a:tc>
                  <a:txBody>
                    <a:bodyPr/>
                    <a:lstStyle/>
                    <a:p>
                      <a:pPr algn="ctr"/>
                      <a:r>
                        <a:rPr lang="de-DE" sz="1400" dirty="0" smtClean="0"/>
                        <a:t>Frequenzbereich</a:t>
                      </a:r>
                      <a:endParaRPr lang="de-DE" sz="1400" dirty="0"/>
                    </a:p>
                  </a:txBody>
                  <a:tcPr anchor="ctr"/>
                </a:tc>
                <a:tc>
                  <a:txBody>
                    <a:bodyPr/>
                    <a:lstStyle/>
                    <a:p>
                      <a:pPr algn="ctr"/>
                      <a:r>
                        <a:rPr lang="de-DE" sz="1400" dirty="0" smtClean="0"/>
                        <a:t>Random </a:t>
                      </a:r>
                      <a:r>
                        <a:rPr lang="de-DE" sz="1400" dirty="0" err="1" smtClean="0"/>
                        <a:t>Forest</a:t>
                      </a:r>
                      <a:endParaRPr lang="de-DE" sz="1400" dirty="0"/>
                    </a:p>
                  </a:txBody>
                  <a:tcPr anchor="ctr"/>
                </a:tc>
                <a:tc>
                  <a:txBody>
                    <a:bodyPr/>
                    <a:lstStyle/>
                    <a:p>
                      <a:pPr algn="ctr"/>
                      <a:r>
                        <a:rPr lang="de-DE" sz="1400" dirty="0" smtClean="0"/>
                        <a:t>100%</a:t>
                      </a:r>
                      <a:endParaRPr lang="de-DE" sz="1400" dirty="0"/>
                    </a:p>
                  </a:txBody>
                  <a:tcPr anchor="ctr"/>
                </a:tc>
              </a:tr>
              <a:tr h="255425">
                <a:tc vMerge="1">
                  <a:txBody>
                    <a:bodyPr/>
                    <a:lstStyle/>
                    <a:p>
                      <a:endParaRPr lang="de-DE" dirty="0"/>
                    </a:p>
                  </a:txBody>
                  <a:tcPr/>
                </a:tc>
                <a:tc>
                  <a:txBody>
                    <a:bodyPr/>
                    <a:lstStyle/>
                    <a:p>
                      <a:pPr algn="ctr"/>
                      <a:r>
                        <a:rPr lang="de-DE" sz="1400" dirty="0" smtClean="0"/>
                        <a:t>J3</a:t>
                      </a:r>
                      <a:endParaRPr lang="de-DE" sz="1400" dirty="0"/>
                    </a:p>
                  </a:txBody>
                  <a:tcPr anchor="ctr"/>
                </a:tc>
                <a:tc>
                  <a:txBody>
                    <a:bodyPr/>
                    <a:lstStyle/>
                    <a:p>
                      <a:pPr algn="ctr"/>
                      <a:r>
                        <a:rPr lang="de-DE" sz="1400" dirty="0" smtClean="0"/>
                        <a:t>Frequenzbereich</a:t>
                      </a:r>
                      <a:endParaRPr lang="de-DE" sz="1400" dirty="0"/>
                    </a:p>
                  </a:txBody>
                  <a:tcPr anchor="ctr"/>
                </a:tc>
                <a:tc>
                  <a:txBody>
                    <a:bodyPr/>
                    <a:lstStyle/>
                    <a:p>
                      <a:pPr algn="ctr"/>
                      <a:r>
                        <a:rPr lang="de-DE" sz="1400" smtClean="0"/>
                        <a:t>Random Forest</a:t>
                      </a:r>
                      <a:endParaRPr lang="de-DE" sz="1400" dirty="0"/>
                    </a:p>
                  </a:txBody>
                  <a:tcPr anchor="ctr"/>
                </a:tc>
                <a:tc>
                  <a:txBody>
                    <a:bodyPr/>
                    <a:lstStyle/>
                    <a:p>
                      <a:pPr algn="ctr"/>
                      <a:r>
                        <a:rPr lang="de-DE" sz="1400" smtClean="0"/>
                        <a:t>100%</a:t>
                      </a:r>
                      <a:endParaRPr lang="de-DE" sz="1400" dirty="0"/>
                    </a:p>
                  </a:txBody>
                  <a:tcPr anchor="ctr"/>
                </a:tc>
              </a:tr>
              <a:tr h="255425">
                <a:tc vMerge="1">
                  <a:txBody>
                    <a:bodyPr/>
                    <a:lstStyle/>
                    <a:p>
                      <a:endParaRPr lang="de-DE" dirty="0"/>
                    </a:p>
                  </a:txBody>
                  <a:tcPr/>
                </a:tc>
                <a:tc>
                  <a:txBody>
                    <a:bodyPr/>
                    <a:lstStyle/>
                    <a:p>
                      <a:pPr algn="ctr"/>
                      <a:r>
                        <a:rPr lang="de-DE" sz="1400" dirty="0" smtClean="0"/>
                        <a:t>J5</a:t>
                      </a:r>
                      <a:endParaRPr lang="de-DE" sz="1400" dirty="0"/>
                    </a:p>
                  </a:txBody>
                  <a:tcPr anchor="ctr"/>
                </a:tc>
                <a:tc>
                  <a:txBody>
                    <a:bodyPr/>
                    <a:lstStyle/>
                    <a:p>
                      <a:pPr algn="ctr"/>
                      <a:r>
                        <a:rPr lang="de-DE" sz="1400" dirty="0" smtClean="0"/>
                        <a:t>Frequenzbereich</a:t>
                      </a:r>
                      <a:endParaRPr lang="de-DE" sz="1400" dirty="0"/>
                    </a:p>
                  </a:txBody>
                  <a:tcPr anchor="ctr"/>
                </a:tc>
                <a:tc>
                  <a:txBody>
                    <a:bodyPr/>
                    <a:lstStyle/>
                    <a:p>
                      <a:pPr algn="ctr"/>
                      <a:r>
                        <a:rPr lang="de-DE" sz="1400" smtClean="0"/>
                        <a:t>Random Forest</a:t>
                      </a:r>
                      <a:endParaRPr lang="de-DE" sz="1400" dirty="0"/>
                    </a:p>
                  </a:txBody>
                  <a:tcPr anchor="ctr"/>
                </a:tc>
                <a:tc>
                  <a:txBody>
                    <a:bodyPr/>
                    <a:lstStyle/>
                    <a:p>
                      <a:pPr algn="ctr"/>
                      <a:r>
                        <a:rPr lang="de-DE" sz="1400" smtClean="0"/>
                        <a:t>100%</a:t>
                      </a:r>
                      <a:endParaRPr lang="de-DE" sz="1400" dirty="0"/>
                    </a:p>
                  </a:txBody>
                  <a:tcPr anchor="ctr"/>
                </a:tc>
              </a:tr>
              <a:tr h="255425">
                <a:tc rowSpan="3">
                  <a:txBody>
                    <a:bodyPr/>
                    <a:lstStyle/>
                    <a:p>
                      <a:pPr algn="ctr"/>
                      <a:r>
                        <a:rPr lang="de-DE" sz="1400" dirty="0" smtClean="0"/>
                        <a:t>Scheibe</a:t>
                      </a:r>
                    </a:p>
                    <a:p>
                      <a:pPr algn="ctr"/>
                      <a:r>
                        <a:rPr lang="de-DE" sz="1400" dirty="0" smtClean="0"/>
                        <a:t>(scharf, stumpf)</a:t>
                      </a:r>
                      <a:endParaRPr lang="de-DE" sz="1400" dirty="0"/>
                    </a:p>
                  </a:txBody>
                  <a:tcPr anchor="ctr"/>
                </a:tc>
                <a:tc>
                  <a:txBody>
                    <a:bodyPr/>
                    <a:lstStyle/>
                    <a:p>
                      <a:pPr algn="ctr"/>
                      <a:r>
                        <a:rPr lang="de-DE" sz="1400" dirty="0" smtClean="0"/>
                        <a:t>J2</a:t>
                      </a:r>
                      <a:endParaRPr lang="de-DE" sz="1400" dirty="0"/>
                    </a:p>
                  </a:txBody>
                  <a:tcPr anchor="ctr"/>
                </a:tc>
                <a:tc>
                  <a:txBody>
                    <a:bodyPr/>
                    <a:lstStyle/>
                    <a:p>
                      <a:pPr algn="ctr"/>
                      <a:r>
                        <a:rPr lang="de-DE" sz="1400" dirty="0" smtClean="0"/>
                        <a:t>Frequenzbereich</a:t>
                      </a:r>
                      <a:endParaRPr lang="de-DE" sz="1400" dirty="0"/>
                    </a:p>
                  </a:txBody>
                  <a:tcPr anchor="ctr"/>
                </a:tc>
                <a:tc>
                  <a:txBody>
                    <a:bodyPr/>
                    <a:lstStyle/>
                    <a:p>
                      <a:pPr algn="ctr"/>
                      <a:r>
                        <a:rPr lang="de-DE" sz="1400" smtClean="0"/>
                        <a:t>Random Forest</a:t>
                      </a:r>
                      <a:endParaRPr lang="de-DE" sz="1400" dirty="0"/>
                    </a:p>
                  </a:txBody>
                  <a:tcPr anchor="ctr"/>
                </a:tc>
                <a:tc>
                  <a:txBody>
                    <a:bodyPr/>
                    <a:lstStyle/>
                    <a:p>
                      <a:pPr algn="ctr"/>
                      <a:r>
                        <a:rPr lang="de-DE" sz="1400" smtClean="0"/>
                        <a:t>100%</a:t>
                      </a:r>
                      <a:endParaRPr lang="de-DE" sz="1400" dirty="0"/>
                    </a:p>
                  </a:txBody>
                  <a:tcPr anchor="ctr"/>
                </a:tc>
              </a:tr>
              <a:tr h="255425">
                <a:tc vMerge="1">
                  <a:txBody>
                    <a:bodyPr/>
                    <a:lstStyle/>
                    <a:p>
                      <a:endParaRPr lang="de-DE" dirty="0"/>
                    </a:p>
                  </a:txBody>
                  <a:tcPr/>
                </a:tc>
                <a:tc>
                  <a:txBody>
                    <a:bodyPr/>
                    <a:lstStyle/>
                    <a:p>
                      <a:pPr algn="ctr"/>
                      <a:r>
                        <a:rPr lang="de-DE" sz="1400" dirty="0" smtClean="0"/>
                        <a:t>J3</a:t>
                      </a:r>
                      <a:endParaRPr lang="de-DE" sz="1400" dirty="0"/>
                    </a:p>
                  </a:txBody>
                  <a:tcPr anchor="ctr"/>
                </a:tc>
                <a:tc>
                  <a:txBody>
                    <a:bodyPr/>
                    <a:lstStyle/>
                    <a:p>
                      <a:pPr algn="ctr"/>
                      <a:r>
                        <a:rPr lang="de-DE" sz="1400" dirty="0" smtClean="0"/>
                        <a:t>Frequenzbereich</a:t>
                      </a:r>
                      <a:endParaRPr lang="de-DE" sz="1400" dirty="0"/>
                    </a:p>
                  </a:txBody>
                  <a:tcPr anchor="ctr"/>
                </a:tc>
                <a:tc>
                  <a:txBody>
                    <a:bodyPr/>
                    <a:lstStyle/>
                    <a:p>
                      <a:pPr algn="ctr"/>
                      <a:r>
                        <a:rPr lang="de-DE" sz="1400" smtClean="0"/>
                        <a:t>Random Forest</a:t>
                      </a:r>
                      <a:endParaRPr lang="de-DE" sz="1400" dirty="0"/>
                    </a:p>
                  </a:txBody>
                  <a:tcPr anchor="ctr"/>
                </a:tc>
                <a:tc>
                  <a:txBody>
                    <a:bodyPr/>
                    <a:lstStyle/>
                    <a:p>
                      <a:pPr algn="ctr"/>
                      <a:r>
                        <a:rPr lang="de-DE" sz="1400" smtClean="0"/>
                        <a:t>100%</a:t>
                      </a:r>
                      <a:endParaRPr lang="de-DE" sz="1400" dirty="0"/>
                    </a:p>
                  </a:txBody>
                  <a:tcPr anchor="ctr"/>
                </a:tc>
              </a:tr>
              <a:tr h="255425">
                <a:tc vMerge="1">
                  <a:txBody>
                    <a:bodyPr/>
                    <a:lstStyle/>
                    <a:p>
                      <a:endParaRPr lang="de-DE" dirty="0"/>
                    </a:p>
                  </a:txBody>
                  <a:tcPr/>
                </a:tc>
                <a:tc>
                  <a:txBody>
                    <a:bodyPr/>
                    <a:lstStyle/>
                    <a:p>
                      <a:pPr algn="ctr"/>
                      <a:r>
                        <a:rPr lang="de-DE" sz="1400" dirty="0" smtClean="0"/>
                        <a:t>J5</a:t>
                      </a:r>
                      <a:endParaRPr lang="de-DE" sz="1400" dirty="0"/>
                    </a:p>
                  </a:txBody>
                  <a:tcPr anchor="ctr"/>
                </a:tc>
                <a:tc>
                  <a:txBody>
                    <a:bodyPr/>
                    <a:lstStyle/>
                    <a:p>
                      <a:pPr algn="ctr"/>
                      <a:r>
                        <a:rPr lang="de-DE" sz="1400" dirty="0" smtClean="0"/>
                        <a:t>Frequenzbereich</a:t>
                      </a:r>
                      <a:endParaRPr lang="de-DE" sz="1400" dirty="0"/>
                    </a:p>
                  </a:txBody>
                  <a:tcPr anchor="ctr"/>
                </a:tc>
                <a:tc>
                  <a:txBody>
                    <a:bodyPr/>
                    <a:lstStyle/>
                    <a:p>
                      <a:pPr algn="ctr"/>
                      <a:r>
                        <a:rPr lang="de-DE" sz="1400" dirty="0" smtClean="0"/>
                        <a:t>Random </a:t>
                      </a:r>
                      <a:r>
                        <a:rPr lang="de-DE" sz="1400" dirty="0" err="1" smtClean="0"/>
                        <a:t>Forest</a:t>
                      </a:r>
                      <a:endParaRPr lang="de-DE" sz="1400" dirty="0"/>
                    </a:p>
                  </a:txBody>
                  <a:tcPr anchor="ctr"/>
                </a:tc>
                <a:tc>
                  <a:txBody>
                    <a:bodyPr/>
                    <a:lstStyle/>
                    <a:p>
                      <a:pPr algn="ctr"/>
                      <a:r>
                        <a:rPr lang="de-DE" sz="1400" dirty="0" smtClean="0"/>
                        <a:t>100%</a:t>
                      </a:r>
                      <a:endParaRPr lang="de-DE" sz="1400" dirty="0"/>
                    </a:p>
                  </a:txBody>
                  <a:tcPr anchor="ctr"/>
                </a:tc>
              </a:tr>
            </a:tbl>
          </a:graphicData>
        </a:graphic>
      </p:graphicFrame>
    </p:spTree>
    <p:extLst>
      <p:ext uri="{BB962C8B-B14F-4D97-AF65-F5344CB8AC3E}">
        <p14:creationId xmlns:p14="http://schemas.microsoft.com/office/powerpoint/2010/main" val="10813238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Klassifikation </a:t>
            </a:r>
            <a:r>
              <a:rPr lang="de-DE" dirty="0"/>
              <a:t>– SBSS SENSOR</a:t>
            </a:r>
            <a:r>
              <a:rPr lang="de-DE" dirty="0" smtClean="0"/>
              <a:t>:</a:t>
            </a:r>
            <a:r>
              <a:rPr lang="de-DE" dirty="0"/>
              <a:t/>
            </a:r>
            <a:br>
              <a:rPr lang="de-DE" dirty="0"/>
            </a:br>
            <a:r>
              <a:rPr lang="de-DE" dirty="0" smtClean="0"/>
              <a:t>Gesamtergebnis </a:t>
            </a:r>
            <a:r>
              <a:rPr lang="de-DE" dirty="0"/>
              <a:t>der Klassifikation </a:t>
            </a:r>
            <a:r>
              <a:rPr lang="de-DE" dirty="0" smtClean="0"/>
              <a:t>für Werkstück A</a:t>
            </a:r>
            <a:br>
              <a:rPr lang="de-DE" dirty="0" smtClean="0"/>
            </a:br>
            <a:endParaRPr lang="de-DE" dirty="0" smtClean="0"/>
          </a:p>
        </p:txBody>
      </p:sp>
      <p:sp>
        <p:nvSpPr>
          <p:cNvPr id="8" name="Textfeld 7"/>
          <p:cNvSpPr txBox="1"/>
          <p:nvPr/>
        </p:nvSpPr>
        <p:spPr>
          <a:xfrm>
            <a:off x="416496"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5" name="Textfeld 14"/>
          <p:cNvSpPr txBox="1"/>
          <p:nvPr/>
        </p:nvSpPr>
        <p:spPr>
          <a:xfrm rot="5400000">
            <a:off x="7741567" y="4744889"/>
            <a:ext cx="615553" cy="1152128"/>
          </a:xfrm>
          <a:prstGeom prst="rect">
            <a:avLst/>
          </a:prstGeom>
          <a:noFill/>
        </p:spPr>
        <p:txBody>
          <a:bodyPr vert="vert270" wrap="square" rtlCol="0">
            <a:spAutoFit/>
          </a:bodyPr>
          <a:lstStyle/>
          <a:p>
            <a:pPr algn="l"/>
            <a:r>
              <a:rPr lang="de-DE" sz="1400" dirty="0" smtClean="0"/>
              <a:t>Sensor</a:t>
            </a:r>
          </a:p>
          <a:p>
            <a:pPr algn="l"/>
            <a:r>
              <a:rPr lang="de-DE" sz="1400" dirty="0" smtClean="0"/>
              <a:t>Zielvariable</a:t>
            </a:r>
            <a:endParaRPr lang="de-DE" sz="1400" dirty="0"/>
          </a:p>
        </p:txBody>
      </p:sp>
      <p:pic>
        <p:nvPicPr>
          <p:cNvPr id="102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 r="358" b="6627"/>
          <a:stretch/>
        </p:blipFill>
        <p:spPr bwMode="auto">
          <a:xfrm>
            <a:off x="740532" y="1600201"/>
            <a:ext cx="8531485" cy="399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09766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SBSS </a:t>
            </a:r>
            <a:r>
              <a:rPr lang="de-DE" dirty="0" smtClean="0"/>
              <a:t>SENSOR </a:t>
            </a:r>
            <a:r>
              <a:rPr lang="de-DE" dirty="0"/>
              <a:t>:</a:t>
            </a:r>
            <a:br>
              <a:rPr lang="de-DE" dirty="0"/>
            </a:br>
            <a:r>
              <a:rPr lang="de-DE" dirty="0"/>
              <a:t>Klassifikation mit Sensor SBSS J2 für Werkstück A</a:t>
            </a:r>
            <a:endParaRPr lang="de-DE" dirty="0" smtClean="0"/>
          </a:p>
        </p:txBody>
      </p:sp>
      <p:grpSp>
        <p:nvGrpSpPr>
          <p:cNvPr id="21" name="Gruppieren 20"/>
          <p:cNvGrpSpPr/>
          <p:nvPr/>
        </p:nvGrpSpPr>
        <p:grpSpPr>
          <a:xfrm>
            <a:off x="7494662" y="1592796"/>
            <a:ext cx="1375151" cy="4271837"/>
            <a:chOff x="7494662" y="1592796"/>
            <a:chExt cx="1375151" cy="4271837"/>
          </a:xfrm>
        </p:grpSpPr>
        <p:pic>
          <p:nvPicPr>
            <p:cNvPr id="2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feld 6"/>
          <p:cNvSpPr txBox="1"/>
          <p:nvPr/>
        </p:nvSpPr>
        <p:spPr>
          <a:xfrm>
            <a:off x="416496"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8" name="Textfeld 7"/>
          <p:cNvSpPr txBox="1"/>
          <p:nvPr/>
        </p:nvSpPr>
        <p:spPr>
          <a:xfrm rot="5400000">
            <a:off x="7903876" y="4579675"/>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2052" name="Picture 4"/>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21744"/>
          <a:stretch/>
        </p:blipFill>
        <p:spPr bwMode="auto">
          <a:xfrm>
            <a:off x="728025" y="1600435"/>
            <a:ext cx="6612575" cy="427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93743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SBSS </a:t>
            </a:r>
            <a:r>
              <a:rPr lang="de-DE" dirty="0" smtClean="0"/>
              <a:t>SENSOR </a:t>
            </a:r>
            <a:r>
              <a:rPr lang="de-DE" dirty="0"/>
              <a:t>:</a:t>
            </a:r>
            <a:r>
              <a:rPr lang="de-DE" dirty="0" smtClean="0"/>
              <a:t/>
            </a:r>
            <a:br>
              <a:rPr lang="de-DE" dirty="0" smtClean="0"/>
            </a:br>
            <a:r>
              <a:rPr lang="de-DE" dirty="0" smtClean="0"/>
              <a:t>Klassifikation mit Sensor </a:t>
            </a:r>
            <a:r>
              <a:rPr lang="de-DE" dirty="0"/>
              <a:t>SBSS J3 für Werkstück A</a:t>
            </a:r>
            <a:endParaRPr lang="de-DE" dirty="0" smtClean="0"/>
          </a:p>
        </p:txBody>
      </p:sp>
      <p:grpSp>
        <p:nvGrpSpPr>
          <p:cNvPr id="10" name="Gruppieren 9"/>
          <p:cNvGrpSpPr/>
          <p:nvPr/>
        </p:nvGrpSpPr>
        <p:grpSpPr>
          <a:xfrm>
            <a:off x="7494662" y="1592796"/>
            <a:ext cx="1375151" cy="4271837"/>
            <a:chOff x="7494662" y="1592796"/>
            <a:chExt cx="1375151" cy="4271837"/>
          </a:xfrm>
        </p:grpSpPr>
        <p:pic>
          <p:nvPicPr>
            <p:cNvPr id="1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Textfeld 8"/>
          <p:cNvSpPr txBox="1"/>
          <p:nvPr/>
        </p:nvSpPr>
        <p:spPr>
          <a:xfrm>
            <a:off x="416496"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1" name="Textfeld 10"/>
          <p:cNvSpPr txBox="1"/>
          <p:nvPr/>
        </p:nvSpPr>
        <p:spPr>
          <a:xfrm rot="5400000">
            <a:off x="7903876" y="4579675"/>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4099" name="Picture 3"/>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21738"/>
          <a:stretch/>
        </p:blipFill>
        <p:spPr bwMode="auto">
          <a:xfrm>
            <a:off x="728024" y="1600435"/>
            <a:ext cx="6613055" cy="427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3997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000" dirty="0" err="1" smtClean="0">
                <a:cs typeface="Arial" panose="020B0604020202020204" pitchFamily="34" charset="0"/>
              </a:rPr>
              <a:t>Vorgehensweise</a:t>
            </a:r>
            <a:r>
              <a:rPr lang="en-US" sz="2000" dirty="0" smtClean="0">
                <a:cs typeface="Arial" panose="020B0604020202020204" pitchFamily="34" charset="0"/>
              </a:rPr>
              <a:t> der </a:t>
            </a:r>
            <a:r>
              <a:rPr lang="en-US" sz="2000" dirty="0" err="1" smtClean="0">
                <a:cs typeface="Arial" panose="020B0604020202020204" pitchFamily="34" charset="0"/>
              </a:rPr>
              <a:t>Analyse</a:t>
            </a:r>
            <a:r>
              <a:rPr lang="en-US" sz="2000" dirty="0" smtClean="0">
                <a:cs typeface="Arial" panose="020B0604020202020204" pitchFamily="34" charset="0"/>
              </a:rPr>
              <a:t/>
            </a:r>
            <a:br>
              <a:rPr lang="en-US" sz="2000" dirty="0" smtClean="0">
                <a:cs typeface="Arial" panose="020B0604020202020204" pitchFamily="34" charset="0"/>
              </a:rPr>
            </a:br>
            <a:r>
              <a:rPr lang="en-US" sz="2000" dirty="0" smtClean="0">
                <a:cs typeface="Arial" panose="020B0604020202020204" pitchFamily="34" charset="0"/>
              </a:rPr>
              <a:t>MESSUNG</a:t>
            </a:r>
            <a:endParaRPr lang="de-DE" dirty="0" smtClean="0"/>
          </a:p>
        </p:txBody>
      </p:sp>
      <p:sp>
        <p:nvSpPr>
          <p:cNvPr id="2" name="Inhaltsplatzhalter 1"/>
          <p:cNvSpPr>
            <a:spLocks noGrp="1"/>
          </p:cNvSpPr>
          <p:nvPr>
            <p:ph idx="1"/>
          </p:nvPr>
        </p:nvSpPr>
        <p:spPr/>
        <p:txBody>
          <a:bodyPr/>
          <a:lstStyle/>
          <a:p>
            <a:pPr marL="0" indent="0" algn="just">
              <a:buNone/>
            </a:pPr>
            <a:r>
              <a:rPr lang="de-DE" dirty="0" smtClean="0">
                <a:latin typeface="Arial" panose="020B0604020202020204" pitchFamily="34" charset="0"/>
                <a:cs typeface="Arial" panose="020B0604020202020204" pitchFamily="34" charset="0"/>
              </a:rPr>
              <a:t>Auswertung der erfassten Daten an der spitzlosen Schleifmaschine von </a:t>
            </a:r>
            <a:r>
              <a:rPr lang="de-DE" dirty="0" err="1" smtClean="0">
                <a:latin typeface="Arial" panose="020B0604020202020204" pitchFamily="34" charset="0"/>
                <a:cs typeface="Arial" panose="020B0604020202020204" pitchFamily="34" charset="0"/>
              </a:rPr>
              <a:t>Mikrosa</a:t>
            </a:r>
            <a:r>
              <a:rPr lang="de-DE" dirty="0" smtClean="0">
                <a:latin typeface="Arial" panose="020B0604020202020204" pitchFamily="34" charset="0"/>
                <a:cs typeface="Arial" panose="020B0604020202020204" pitchFamily="34" charset="0"/>
              </a:rPr>
              <a:t>, wobei bei unter anderem folgende Sensoren zum Einsatz kamen: </a:t>
            </a:r>
          </a:p>
          <a:p>
            <a:pPr algn="just">
              <a:buFontTx/>
              <a:buChar char="-"/>
            </a:pPr>
            <a:r>
              <a:rPr lang="de-DE" dirty="0" smtClean="0">
                <a:latin typeface="Arial" panose="020B0604020202020204" pitchFamily="34" charset="0"/>
                <a:cs typeface="Arial" panose="020B0604020202020204" pitchFamily="34" charset="0"/>
              </a:rPr>
              <a:t>4 MARS Sensoren (Luftschall) </a:t>
            </a:r>
          </a:p>
          <a:p>
            <a:pPr algn="just">
              <a:buFontTx/>
              <a:buChar char="-"/>
            </a:pPr>
            <a:r>
              <a:rPr lang="de-DE" dirty="0" smtClean="0">
                <a:latin typeface="Arial" panose="020B0604020202020204" pitchFamily="34" charset="0"/>
                <a:cs typeface="Arial" panose="020B0604020202020204" pitchFamily="34" charset="0"/>
              </a:rPr>
              <a:t>3 SBSS Sensoren (Körperschall)</a:t>
            </a:r>
          </a:p>
          <a:p>
            <a:pPr algn="just">
              <a:buFontTx/>
              <a:buChar char="-"/>
            </a:pPr>
            <a:r>
              <a:rPr lang="de-DE" dirty="0" smtClean="0">
                <a:latin typeface="Arial" panose="020B0604020202020204" pitchFamily="34" charset="0"/>
                <a:cs typeface="Arial" panose="020B0604020202020204" pitchFamily="34" charset="0"/>
              </a:rPr>
              <a:t>1 Industrie-Beschleunigungssensor</a:t>
            </a:r>
          </a:p>
          <a:p>
            <a:pPr marL="0" indent="0" algn="just">
              <a:buNone/>
            </a:pPr>
            <a:r>
              <a:rPr lang="de-DE" dirty="0" smtClean="0">
                <a:latin typeface="Arial" panose="020B0604020202020204" pitchFamily="34" charset="0"/>
                <a:cs typeface="Arial" panose="020B0604020202020204" pitchFamily="34" charset="0"/>
              </a:rPr>
              <a:t>Die Messungen fanden unter verschiedenen Betriebsbedingungen statt:</a:t>
            </a:r>
          </a:p>
          <a:p>
            <a:pPr marL="0" indent="0" algn="just">
              <a:buNone/>
            </a:pPr>
            <a:endParaRPr lang="de-DE" dirty="0">
              <a:latin typeface="Arial" panose="020B0604020202020204" pitchFamily="34" charset="0"/>
              <a:cs typeface="Arial" panose="020B0604020202020204" pitchFamily="34" charset="0"/>
            </a:endParaRPr>
          </a:p>
          <a:p>
            <a:pPr marL="0" indent="0" algn="just">
              <a:buNone/>
            </a:pPr>
            <a:endParaRPr lang="de-DE" dirty="0" smtClean="0">
              <a:latin typeface="Arial" panose="020B0604020202020204" pitchFamily="34" charset="0"/>
              <a:cs typeface="Arial" panose="020B0604020202020204" pitchFamily="34" charset="0"/>
            </a:endParaRPr>
          </a:p>
          <a:p>
            <a:pPr marL="0" indent="0" algn="just">
              <a:buNone/>
            </a:pPr>
            <a:endParaRPr lang="de-DE" dirty="0">
              <a:latin typeface="Arial" panose="020B0604020202020204" pitchFamily="34" charset="0"/>
              <a:cs typeface="Arial" panose="020B0604020202020204" pitchFamily="34" charset="0"/>
            </a:endParaRPr>
          </a:p>
        </p:txBody>
      </p:sp>
      <p:graphicFrame>
        <p:nvGraphicFramePr>
          <p:cNvPr id="5" name="Table 5"/>
          <p:cNvGraphicFramePr>
            <a:graphicFrameLocks noGrp="1"/>
          </p:cNvGraphicFramePr>
          <p:nvPr>
            <p:extLst>
              <p:ext uri="{D42A27DB-BD31-4B8C-83A1-F6EECF244321}">
                <p14:modId xmlns:p14="http://schemas.microsoft.com/office/powerpoint/2010/main" val="1119644267"/>
              </p:ext>
            </p:extLst>
          </p:nvPr>
        </p:nvGraphicFramePr>
        <p:xfrm>
          <a:off x="2972780" y="4041068"/>
          <a:ext cx="3888432" cy="1111870"/>
        </p:xfrm>
        <a:graphic>
          <a:graphicData uri="http://schemas.openxmlformats.org/drawingml/2006/table">
            <a:tbl>
              <a:tblPr firstRow="1" firstCol="1" bandRow="1">
                <a:tableStyleId>{5940675A-B579-460E-94D1-54222C63F5DA}</a:tableStyleId>
              </a:tblPr>
              <a:tblGrid>
                <a:gridCol w="1248408">
                  <a:extLst>
                    <a:ext uri="{9D8B030D-6E8A-4147-A177-3AD203B41FA5}">
                      <a16:colId xmlns="" xmlns:a16="http://schemas.microsoft.com/office/drawing/2014/main" val="2917361993"/>
                    </a:ext>
                  </a:extLst>
                </a:gridCol>
                <a:gridCol w="691357">
                  <a:extLst>
                    <a:ext uri="{9D8B030D-6E8A-4147-A177-3AD203B41FA5}">
                      <a16:colId xmlns="" xmlns:a16="http://schemas.microsoft.com/office/drawing/2014/main" val="2880316828"/>
                    </a:ext>
                  </a:extLst>
                </a:gridCol>
                <a:gridCol w="691357">
                  <a:extLst>
                    <a:ext uri="{9D8B030D-6E8A-4147-A177-3AD203B41FA5}">
                      <a16:colId xmlns="" xmlns:a16="http://schemas.microsoft.com/office/drawing/2014/main" val="499573568"/>
                    </a:ext>
                  </a:extLst>
                </a:gridCol>
                <a:gridCol w="1257310">
                  <a:extLst>
                    <a:ext uri="{9D8B030D-6E8A-4147-A177-3AD203B41FA5}">
                      <a16:colId xmlns="" xmlns:a16="http://schemas.microsoft.com/office/drawing/2014/main" val="603136078"/>
                    </a:ext>
                  </a:extLst>
                </a:gridCol>
              </a:tblGrid>
              <a:tr h="283778">
                <a:tc>
                  <a:txBody>
                    <a:bodyPr/>
                    <a:lstStyle/>
                    <a:p>
                      <a:pPr algn="ctr">
                        <a:lnSpc>
                          <a:spcPct val="107000"/>
                        </a:lnSpc>
                        <a:spcAft>
                          <a:spcPts val="0"/>
                        </a:spcAft>
                      </a:pPr>
                      <a:r>
                        <a:rPr lang="de-DE" sz="1100" b="1" dirty="0" smtClean="0">
                          <a:effectLst/>
                          <a:latin typeface="Arial" panose="020B0604020202020204" pitchFamily="34" charset="0"/>
                          <a:cs typeface="Arial" panose="020B0604020202020204" pitchFamily="34" charset="0"/>
                        </a:rPr>
                        <a:t>Name</a:t>
                      </a:r>
                      <a:endParaRPr lang="bg-BG" sz="1100" b="1"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ctr"/>
                </a:tc>
                <a:tc gridSpan="2">
                  <a:txBody>
                    <a:bodyPr/>
                    <a:lstStyle/>
                    <a:p>
                      <a:pPr algn="ctr">
                        <a:lnSpc>
                          <a:spcPct val="107000"/>
                        </a:lnSpc>
                        <a:spcAft>
                          <a:spcPts val="0"/>
                        </a:spcAft>
                      </a:pPr>
                      <a:r>
                        <a:rPr lang="bg-BG" sz="1100" b="1" dirty="0">
                          <a:effectLst/>
                          <a:latin typeface="Arial" panose="020B0604020202020204" pitchFamily="34" charset="0"/>
                          <a:cs typeface="Arial" panose="020B0604020202020204" pitchFamily="34" charset="0"/>
                        </a:rPr>
                        <a:t>Ausprägung</a:t>
                      </a:r>
                      <a:endParaRPr lang="bg-BG" sz="1100" b="1"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ctr"/>
                </a:tc>
                <a:tc hMerge="1">
                  <a:txBody>
                    <a:bodyPr/>
                    <a:lstStyle/>
                    <a:p>
                      <a:endParaRPr lang="bg-BG"/>
                    </a:p>
                  </a:txBody>
                  <a:tcPr/>
                </a:tc>
                <a:tc>
                  <a:txBody>
                    <a:bodyPr/>
                    <a:lstStyle/>
                    <a:p>
                      <a:pPr algn="ctr">
                        <a:lnSpc>
                          <a:spcPct val="107000"/>
                        </a:lnSpc>
                        <a:spcAft>
                          <a:spcPts val="0"/>
                        </a:spcAft>
                      </a:pPr>
                      <a:r>
                        <a:rPr lang="bg-BG" sz="1100" b="1" dirty="0">
                          <a:effectLst/>
                          <a:latin typeface="Arial" panose="020B0604020202020204" pitchFamily="34" charset="0"/>
                          <a:cs typeface="Arial" panose="020B0604020202020204" pitchFamily="34" charset="0"/>
                        </a:rPr>
                        <a:t>Bedeutung</a:t>
                      </a:r>
                      <a:endParaRPr lang="bg-BG" sz="1100" b="1"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ctr"/>
                </a:tc>
                <a:extLst>
                  <a:ext uri="{0D108BD9-81ED-4DB2-BD59-A6C34878D82A}">
                    <a16:rowId xmlns="" xmlns:a16="http://schemas.microsoft.com/office/drawing/2014/main" val="2015588028"/>
                  </a:ext>
                </a:extLst>
              </a:tr>
              <a:tr h="283778">
                <a:tc>
                  <a:txBody>
                    <a:bodyPr/>
                    <a:lstStyle/>
                    <a:p>
                      <a:pPr algn="l">
                        <a:lnSpc>
                          <a:spcPct val="107000"/>
                        </a:lnSpc>
                        <a:spcAft>
                          <a:spcPts val="0"/>
                        </a:spcAft>
                      </a:pPr>
                      <a:r>
                        <a:rPr lang="bg-BG" sz="1100" b="0" dirty="0">
                          <a:effectLst/>
                          <a:latin typeface="Arial" panose="020B0604020202020204" pitchFamily="34" charset="0"/>
                          <a:cs typeface="Arial" panose="020B0604020202020204" pitchFamily="34" charset="0"/>
                        </a:rPr>
                        <a:t>Scheibe</a:t>
                      </a:r>
                      <a:endParaRPr lang="bg-BG" sz="1100" b="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b"/>
                </a:tc>
                <a:tc>
                  <a:txBody>
                    <a:bodyPr/>
                    <a:lstStyle/>
                    <a:p>
                      <a:pPr algn="l">
                        <a:lnSpc>
                          <a:spcPct val="107000"/>
                        </a:lnSpc>
                        <a:spcAft>
                          <a:spcPts val="0"/>
                        </a:spcAft>
                      </a:pPr>
                      <a:r>
                        <a:rPr lang="bg-BG" sz="1100" b="0" dirty="0">
                          <a:effectLst/>
                          <a:latin typeface="Arial" panose="020B0604020202020204" pitchFamily="34" charset="0"/>
                          <a:cs typeface="Arial" panose="020B0604020202020204" pitchFamily="34" charset="0"/>
                        </a:rPr>
                        <a:t>Groß</a:t>
                      </a:r>
                      <a:endParaRPr lang="bg-BG" sz="1100" b="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b"/>
                </a:tc>
                <a:tc>
                  <a:txBody>
                    <a:bodyPr/>
                    <a:lstStyle/>
                    <a:p>
                      <a:pPr algn="l">
                        <a:lnSpc>
                          <a:spcPct val="107000"/>
                        </a:lnSpc>
                        <a:spcAft>
                          <a:spcPts val="0"/>
                        </a:spcAft>
                      </a:pPr>
                      <a:r>
                        <a:rPr lang="bg-BG" sz="1100" b="0" dirty="0">
                          <a:effectLst/>
                          <a:latin typeface="Arial" panose="020B0604020202020204" pitchFamily="34" charset="0"/>
                          <a:cs typeface="Arial" panose="020B0604020202020204" pitchFamily="34" charset="0"/>
                        </a:rPr>
                        <a:t>Klein</a:t>
                      </a:r>
                      <a:endParaRPr lang="bg-BG" sz="1100" b="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b"/>
                </a:tc>
                <a:tc>
                  <a:txBody>
                    <a:bodyPr/>
                    <a:lstStyle/>
                    <a:p>
                      <a:pPr algn="l">
                        <a:lnSpc>
                          <a:spcPct val="107000"/>
                        </a:lnSpc>
                        <a:spcAft>
                          <a:spcPts val="0"/>
                        </a:spcAft>
                      </a:pPr>
                      <a:r>
                        <a:rPr lang="bg-BG" sz="1100" b="0" dirty="0">
                          <a:effectLst/>
                          <a:latin typeface="Arial" panose="020B0604020202020204" pitchFamily="34" charset="0"/>
                          <a:cs typeface="Arial" panose="020B0604020202020204" pitchFamily="34" charset="0"/>
                        </a:rPr>
                        <a:t>Kontrollvariable</a:t>
                      </a:r>
                      <a:endParaRPr lang="bg-BG" sz="1100" b="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b"/>
                </a:tc>
                <a:extLst>
                  <a:ext uri="{0D108BD9-81ED-4DB2-BD59-A6C34878D82A}">
                    <a16:rowId xmlns="" xmlns:a16="http://schemas.microsoft.com/office/drawing/2014/main" val="850026780"/>
                  </a:ext>
                </a:extLst>
              </a:tr>
              <a:tr h="260536">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Vorschub</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b"/>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50%</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b"/>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100%</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b"/>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Kontrollvariable</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b"/>
                </a:tc>
                <a:extLst>
                  <a:ext uri="{0D108BD9-81ED-4DB2-BD59-A6C34878D82A}">
                    <a16:rowId xmlns="" xmlns:a16="http://schemas.microsoft.com/office/drawing/2014/main" val="3456747787"/>
                  </a:ext>
                </a:extLst>
              </a:tr>
              <a:tr h="283778">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Werkstück</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ctr"/>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A (Tag 1)</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ctr"/>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B (Tag 2)</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ctr"/>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Kontrollvariable</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ctr"/>
                </a:tc>
                <a:extLst>
                  <a:ext uri="{0D108BD9-81ED-4DB2-BD59-A6C34878D82A}">
                    <a16:rowId xmlns="" xmlns:a16="http://schemas.microsoft.com/office/drawing/2014/main" val="2684402030"/>
                  </a:ext>
                </a:extLst>
              </a:tr>
            </a:tbl>
          </a:graphicData>
        </a:graphic>
      </p:graphicFrame>
    </p:spTree>
    <p:extLst>
      <p:ext uri="{BB962C8B-B14F-4D97-AF65-F5344CB8AC3E}">
        <p14:creationId xmlns:p14="http://schemas.microsoft.com/office/powerpoint/2010/main" val="20678794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SBSS </a:t>
            </a:r>
            <a:r>
              <a:rPr lang="de-DE" dirty="0" smtClean="0"/>
              <a:t>SENSOR </a:t>
            </a:r>
            <a:r>
              <a:rPr lang="de-DE" dirty="0"/>
              <a:t>:</a:t>
            </a:r>
            <a:r>
              <a:rPr lang="de-DE" dirty="0" smtClean="0"/>
              <a:t/>
            </a:r>
            <a:br>
              <a:rPr lang="de-DE" dirty="0" smtClean="0"/>
            </a:br>
            <a:r>
              <a:rPr lang="de-DE" dirty="0" smtClean="0"/>
              <a:t>Klassifikation mit Sensor </a:t>
            </a:r>
            <a:r>
              <a:rPr lang="de-DE" dirty="0"/>
              <a:t>SBSS J5 für Werkstück A</a:t>
            </a:r>
            <a:endParaRPr lang="de-DE" dirty="0" smtClean="0"/>
          </a:p>
        </p:txBody>
      </p:sp>
      <p:grpSp>
        <p:nvGrpSpPr>
          <p:cNvPr id="8" name="Gruppieren 7"/>
          <p:cNvGrpSpPr/>
          <p:nvPr/>
        </p:nvGrpSpPr>
        <p:grpSpPr>
          <a:xfrm>
            <a:off x="7494662" y="1592796"/>
            <a:ext cx="1375151" cy="4271837"/>
            <a:chOff x="7494662" y="1592796"/>
            <a:chExt cx="1375151" cy="4271837"/>
          </a:xfrm>
        </p:grpSpPr>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feld 6"/>
          <p:cNvSpPr txBox="1"/>
          <p:nvPr/>
        </p:nvSpPr>
        <p:spPr>
          <a:xfrm>
            <a:off x="416496"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1" name="Textfeld 10"/>
          <p:cNvSpPr txBox="1"/>
          <p:nvPr/>
        </p:nvSpPr>
        <p:spPr>
          <a:xfrm rot="5400000">
            <a:off x="7903876" y="4579675"/>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5122"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22045"/>
          <a:stretch/>
        </p:blipFill>
        <p:spPr bwMode="auto">
          <a:xfrm>
            <a:off x="728025" y="1600435"/>
            <a:ext cx="6587176" cy="427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15277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a:t>Evaluation der Klassifikation – SBSS </a:t>
            </a:r>
            <a:r>
              <a:rPr lang="de-DE" dirty="0" smtClean="0"/>
              <a:t>SENSOR </a:t>
            </a:r>
            <a:r>
              <a:rPr lang="de-DE" dirty="0"/>
              <a:t>:</a:t>
            </a:r>
            <a:br>
              <a:rPr lang="de-DE" dirty="0"/>
            </a:br>
            <a:r>
              <a:rPr lang="de-DE" dirty="0"/>
              <a:t>Überblick für Werkstück A und B</a:t>
            </a:r>
            <a:endParaRPr lang="de-DE" dirty="0" smtClean="0"/>
          </a:p>
        </p:txBody>
      </p:sp>
      <p:sp>
        <p:nvSpPr>
          <p:cNvPr id="2" name="Inhaltsplatzhalter 1"/>
          <p:cNvSpPr>
            <a:spLocks noGrp="1"/>
          </p:cNvSpPr>
          <p:nvPr>
            <p:ph idx="1"/>
          </p:nvPr>
        </p:nvSpPr>
        <p:spPr/>
        <p:txBody>
          <a:bodyPr/>
          <a:lstStyle/>
          <a:p>
            <a:pPr marL="0" indent="0">
              <a:buNone/>
            </a:pPr>
            <a:r>
              <a:rPr lang="de-DE" dirty="0"/>
              <a:t>Für das </a:t>
            </a:r>
            <a:r>
              <a:rPr lang="de-DE" dirty="0" smtClean="0"/>
              <a:t>zweite </a:t>
            </a:r>
            <a:r>
              <a:rPr lang="de-DE" dirty="0" err="1" smtClean="0"/>
              <a:t>Datenset</a:t>
            </a:r>
            <a:r>
              <a:rPr lang="de-DE" dirty="0" smtClean="0"/>
              <a:t> (Werkstück A </a:t>
            </a:r>
            <a:r>
              <a:rPr lang="de-DE" dirty="0"/>
              <a:t>– </a:t>
            </a:r>
            <a:r>
              <a:rPr lang="de-DE" dirty="0" smtClean="0"/>
              <a:t>beide </a:t>
            </a:r>
            <a:r>
              <a:rPr lang="de-DE" dirty="0" err="1" smtClean="0"/>
              <a:t>Messtage</a:t>
            </a:r>
            <a:r>
              <a:rPr lang="de-DE" dirty="0" smtClean="0"/>
              <a:t>) </a:t>
            </a:r>
            <a:r>
              <a:rPr lang="de-DE" dirty="0"/>
              <a:t>sind die höchsten erreichten Genauigkeiten je Zielvariable und je Sensor dargestellt. Die detaillierten Ergebnisse je Sensor sind auf den folgenden Folien zu finden.</a:t>
            </a:r>
          </a:p>
          <a:p>
            <a:pPr marL="0" indent="0">
              <a:buNone/>
            </a:pPr>
            <a:endParaRPr lang="de-DE" dirty="0"/>
          </a:p>
        </p:txBody>
      </p:sp>
      <p:graphicFrame>
        <p:nvGraphicFramePr>
          <p:cNvPr id="11" name="Inhaltsplatzhalter 2"/>
          <p:cNvGraphicFramePr>
            <a:graphicFrameLocks/>
          </p:cNvGraphicFramePr>
          <p:nvPr>
            <p:extLst>
              <p:ext uri="{D42A27DB-BD31-4B8C-83A1-F6EECF244321}">
                <p14:modId xmlns:p14="http://schemas.microsoft.com/office/powerpoint/2010/main" val="3123403610"/>
              </p:ext>
            </p:extLst>
          </p:nvPr>
        </p:nvGraphicFramePr>
        <p:xfrm>
          <a:off x="1316596" y="2780928"/>
          <a:ext cx="7308812" cy="2248410"/>
        </p:xfrm>
        <a:graphic>
          <a:graphicData uri="http://schemas.openxmlformats.org/drawingml/2006/table">
            <a:tbl>
              <a:tblPr firstRow="1" bandRow="1">
                <a:tableStyleId>{5940675A-B579-460E-94D1-54222C63F5DA}</a:tableStyleId>
              </a:tblPr>
              <a:tblGrid>
                <a:gridCol w="1683892"/>
                <a:gridCol w="752378"/>
                <a:gridCol w="1683893"/>
                <a:gridCol w="1468928"/>
                <a:gridCol w="1719721"/>
              </a:tblGrid>
              <a:tr h="419610">
                <a:tc>
                  <a:txBody>
                    <a:bodyPr/>
                    <a:lstStyle/>
                    <a:p>
                      <a:pPr marL="0" algn="ctr" defTabSz="914400" rtl="0" eaLnBrk="1" latinLnBrk="0" hangingPunct="1"/>
                      <a:r>
                        <a:rPr lang="de-DE" sz="1400" b="1" kern="1200" dirty="0" smtClean="0">
                          <a:solidFill>
                            <a:schemeClr val="tx1"/>
                          </a:solidFill>
                          <a:latin typeface="+mn-lt"/>
                          <a:ea typeface="+mn-ea"/>
                          <a:cs typeface="+mn-cs"/>
                        </a:rPr>
                        <a:t>Zielvariable</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Sensor</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Beste Merkmale</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Beste Methode </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Beste Genauigkeit</a:t>
                      </a:r>
                      <a:endParaRPr lang="de-DE" sz="1400" b="1" kern="1200" dirty="0">
                        <a:solidFill>
                          <a:schemeClr val="tx1"/>
                        </a:solidFill>
                        <a:latin typeface="+mn-lt"/>
                        <a:ea typeface="+mn-ea"/>
                        <a:cs typeface="+mn-cs"/>
                      </a:endParaRPr>
                    </a:p>
                  </a:txBody>
                  <a:tcPr anchor="ctr"/>
                </a:tc>
              </a:tr>
              <a:tr h="243108">
                <a:tc rowSpan="3">
                  <a:txBody>
                    <a:bodyPr/>
                    <a:lstStyle/>
                    <a:p>
                      <a:pPr marL="0" algn="ctr" defTabSz="914400" rtl="0" eaLnBrk="1" latinLnBrk="0" hangingPunct="1"/>
                      <a:r>
                        <a:rPr lang="de-DE" sz="1400" kern="1200" dirty="0" smtClean="0">
                          <a:solidFill>
                            <a:schemeClr val="tx1"/>
                          </a:solidFill>
                          <a:latin typeface="+mn-lt"/>
                          <a:ea typeface="+mn-ea"/>
                          <a:cs typeface="+mn-cs"/>
                        </a:rPr>
                        <a:t>Riemenspannung</a:t>
                      </a:r>
                    </a:p>
                    <a:p>
                      <a:pPr marL="0" algn="ctr" defTabSz="914400" rtl="0" eaLnBrk="1" latinLnBrk="0" hangingPunct="1"/>
                      <a:r>
                        <a:rPr lang="de-DE" sz="1400" kern="1200" dirty="0" smtClean="0">
                          <a:solidFill>
                            <a:schemeClr val="tx1"/>
                          </a:solidFill>
                          <a:latin typeface="+mn-lt"/>
                          <a:ea typeface="+mn-ea"/>
                          <a:cs typeface="+mn-cs"/>
                        </a:rPr>
                        <a:t>(gut, schlecht)</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J2</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Frequenzbereich</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Random</a:t>
                      </a:r>
                      <a:r>
                        <a:rPr lang="de-DE" sz="1400" kern="1200" baseline="0" dirty="0" smtClean="0">
                          <a:solidFill>
                            <a:schemeClr val="tx1"/>
                          </a:solidFill>
                          <a:latin typeface="+mn-lt"/>
                          <a:ea typeface="+mn-ea"/>
                          <a:cs typeface="+mn-cs"/>
                        </a:rPr>
                        <a:t> </a:t>
                      </a:r>
                      <a:r>
                        <a:rPr lang="de-DE" sz="1400" kern="1200" baseline="0" dirty="0" err="1" smtClean="0">
                          <a:solidFill>
                            <a:schemeClr val="tx1"/>
                          </a:solidFill>
                          <a:latin typeface="+mn-lt"/>
                          <a:ea typeface="+mn-ea"/>
                          <a:cs typeface="+mn-cs"/>
                        </a:rPr>
                        <a:t>Forest</a:t>
                      </a:r>
                      <a:endParaRPr lang="de-DE" sz="1400" kern="1200" dirty="0">
                        <a:solidFill>
                          <a:schemeClr val="tx1"/>
                        </a:solidFill>
                        <a:latin typeface="+mn-lt"/>
                        <a:ea typeface="+mn-ea"/>
                        <a:cs typeface="+mn-cs"/>
                      </a:endParaRPr>
                    </a:p>
                  </a:txBody>
                  <a:tcPr anchor="ctr"/>
                </a:tc>
                <a:tc>
                  <a:txBody>
                    <a:bodyPr/>
                    <a:lstStyle/>
                    <a:p>
                      <a:pPr marL="0" algn="ctr" defTabSz="914400" rtl="0" eaLnBrk="1" fontAlgn="ctr" latinLnBrk="0" hangingPunct="1"/>
                      <a:r>
                        <a:rPr lang="de-DE" sz="1400" kern="1200" dirty="0" smtClean="0">
                          <a:solidFill>
                            <a:schemeClr val="tx1"/>
                          </a:solidFill>
                          <a:latin typeface="+mn-lt"/>
                          <a:ea typeface="+mn-ea"/>
                          <a:cs typeface="+mn-cs"/>
                        </a:rPr>
                        <a:t>99,14%</a:t>
                      </a:r>
                      <a:endParaRPr lang="de-DE" sz="1400" kern="1200" dirty="0">
                        <a:solidFill>
                          <a:schemeClr val="tx1"/>
                        </a:solidFill>
                        <a:latin typeface="+mn-lt"/>
                        <a:ea typeface="+mn-ea"/>
                        <a:cs typeface="+mn-cs"/>
                      </a:endParaRPr>
                    </a:p>
                  </a:txBody>
                  <a:tcPr marL="9525" marR="9525" marT="9525" marB="0" anchor="ctr"/>
                </a:tc>
              </a:tr>
              <a:tr h="243108">
                <a:tc vMerge="1">
                  <a:txBody>
                    <a:bodyPr/>
                    <a:lstStyle/>
                    <a:p>
                      <a:endParaRPr lang="de-DE" dirty="0"/>
                    </a:p>
                  </a:txBody>
                  <a:tcPr/>
                </a:tc>
                <a:tc>
                  <a:txBody>
                    <a:bodyPr/>
                    <a:lstStyle/>
                    <a:p>
                      <a:pPr marL="0" algn="ctr" defTabSz="914400" rtl="0" eaLnBrk="1" latinLnBrk="0" hangingPunct="1"/>
                      <a:r>
                        <a:rPr lang="de-DE" sz="1400" kern="1200" dirty="0" smtClean="0">
                          <a:solidFill>
                            <a:schemeClr val="tx1"/>
                          </a:solidFill>
                          <a:latin typeface="+mn-lt"/>
                          <a:ea typeface="+mn-ea"/>
                          <a:cs typeface="+mn-cs"/>
                        </a:rPr>
                        <a:t>J3</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Zeitbereich</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Random</a:t>
                      </a:r>
                      <a:r>
                        <a:rPr lang="de-DE" sz="1400" kern="1200" baseline="0" dirty="0" smtClean="0">
                          <a:solidFill>
                            <a:schemeClr val="tx1"/>
                          </a:solidFill>
                          <a:latin typeface="+mn-lt"/>
                          <a:ea typeface="+mn-ea"/>
                          <a:cs typeface="+mn-cs"/>
                        </a:rPr>
                        <a:t> </a:t>
                      </a:r>
                      <a:r>
                        <a:rPr lang="de-DE" sz="1400" kern="1200" baseline="0" dirty="0" err="1" smtClean="0">
                          <a:solidFill>
                            <a:schemeClr val="tx1"/>
                          </a:solidFill>
                          <a:latin typeface="+mn-lt"/>
                          <a:ea typeface="+mn-ea"/>
                          <a:cs typeface="+mn-cs"/>
                        </a:rPr>
                        <a:t>Forest</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95,83%</a:t>
                      </a:r>
                      <a:endParaRPr lang="de-DE" sz="1400" kern="1200" dirty="0">
                        <a:solidFill>
                          <a:schemeClr val="tx1"/>
                        </a:solidFill>
                        <a:latin typeface="+mn-lt"/>
                        <a:ea typeface="+mn-ea"/>
                        <a:cs typeface="+mn-cs"/>
                      </a:endParaRPr>
                    </a:p>
                  </a:txBody>
                  <a:tcPr anchor="ctr"/>
                </a:tc>
              </a:tr>
              <a:tr h="243108">
                <a:tc vMerge="1">
                  <a:txBody>
                    <a:bodyPr/>
                    <a:lstStyle/>
                    <a:p>
                      <a:endParaRPr lang="de-DE" dirty="0"/>
                    </a:p>
                  </a:txBody>
                  <a:tcPr/>
                </a:tc>
                <a:tc>
                  <a:txBody>
                    <a:bodyPr/>
                    <a:lstStyle/>
                    <a:p>
                      <a:pPr marL="0" algn="ctr" defTabSz="914400" rtl="0" eaLnBrk="1" latinLnBrk="0" hangingPunct="1"/>
                      <a:r>
                        <a:rPr lang="de-DE" sz="1400" kern="1200" dirty="0" smtClean="0">
                          <a:solidFill>
                            <a:schemeClr val="tx1"/>
                          </a:solidFill>
                          <a:latin typeface="+mn-lt"/>
                          <a:ea typeface="+mn-ea"/>
                          <a:cs typeface="+mn-cs"/>
                        </a:rPr>
                        <a:t>J5</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Frequenzbereich</a:t>
                      </a:r>
                      <a:endParaRPr lang="de-DE" sz="1400" kern="120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400" dirty="0" smtClean="0"/>
                        <a:t>SVM (</a:t>
                      </a:r>
                      <a:r>
                        <a:rPr lang="de-DE" sz="1400" dirty="0" err="1" smtClean="0"/>
                        <a:t>gaussian</a:t>
                      </a:r>
                      <a:r>
                        <a:rPr lang="de-DE" sz="1400" dirty="0" smtClean="0"/>
                        <a:t>)</a:t>
                      </a: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94,34%</a:t>
                      </a:r>
                      <a:endParaRPr lang="de-DE" sz="1400" kern="1200" dirty="0">
                        <a:solidFill>
                          <a:schemeClr val="tx1"/>
                        </a:solidFill>
                        <a:latin typeface="+mn-lt"/>
                        <a:ea typeface="+mn-ea"/>
                        <a:cs typeface="+mn-cs"/>
                      </a:endParaRPr>
                    </a:p>
                  </a:txBody>
                  <a:tcPr anchor="ctr"/>
                </a:tc>
              </a:tr>
              <a:tr h="243108">
                <a:tc rowSpan="3">
                  <a:txBody>
                    <a:bodyPr/>
                    <a:lstStyle/>
                    <a:p>
                      <a:pPr marL="0" algn="ctr" defTabSz="914400" rtl="0" eaLnBrk="1" latinLnBrk="0" hangingPunct="1"/>
                      <a:r>
                        <a:rPr lang="de-DE" sz="1400" kern="1200" dirty="0" smtClean="0">
                          <a:solidFill>
                            <a:schemeClr val="tx1"/>
                          </a:solidFill>
                          <a:latin typeface="+mn-lt"/>
                          <a:ea typeface="+mn-ea"/>
                          <a:cs typeface="+mn-cs"/>
                        </a:rPr>
                        <a:t>Scheibe</a:t>
                      </a:r>
                    </a:p>
                    <a:p>
                      <a:pPr marL="0" algn="ctr" defTabSz="914400" rtl="0" eaLnBrk="1" latinLnBrk="0" hangingPunct="1"/>
                      <a:r>
                        <a:rPr lang="de-DE" sz="1400" kern="1200" dirty="0" smtClean="0">
                          <a:solidFill>
                            <a:schemeClr val="tx1"/>
                          </a:solidFill>
                          <a:latin typeface="+mn-lt"/>
                          <a:ea typeface="+mn-ea"/>
                          <a:cs typeface="+mn-cs"/>
                        </a:rPr>
                        <a:t>(scharf, stumpf)</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J2</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smtClean="0">
                          <a:solidFill>
                            <a:schemeClr val="tx1"/>
                          </a:solidFill>
                          <a:latin typeface="+mn-lt"/>
                          <a:ea typeface="+mn-ea"/>
                          <a:cs typeface="+mn-cs"/>
                        </a:rPr>
                        <a:t>Frequenzbereich</a:t>
                      </a:r>
                      <a:endParaRPr lang="de-DE" sz="1400" kern="120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400" dirty="0" smtClean="0"/>
                        <a:t>SVM (</a:t>
                      </a:r>
                      <a:r>
                        <a:rPr lang="de-DE" sz="1400" dirty="0" err="1" smtClean="0"/>
                        <a:t>gaussian</a:t>
                      </a:r>
                      <a:r>
                        <a:rPr lang="de-DE" sz="1400" dirty="0" smtClean="0"/>
                        <a:t>)</a:t>
                      </a:r>
                    </a:p>
                  </a:txBody>
                  <a:tcPr anchor="ctr"/>
                </a:tc>
                <a:tc>
                  <a:txBody>
                    <a:bodyPr/>
                    <a:lstStyle/>
                    <a:p>
                      <a:pPr marL="0" algn="ctr" defTabSz="914400" rtl="0" eaLnBrk="1" fontAlgn="ctr" latinLnBrk="0" hangingPunct="1"/>
                      <a:r>
                        <a:rPr lang="de-DE" sz="1400" kern="1200" dirty="0" smtClean="0">
                          <a:solidFill>
                            <a:schemeClr val="tx1"/>
                          </a:solidFill>
                          <a:latin typeface="+mn-lt"/>
                          <a:ea typeface="+mn-ea"/>
                          <a:cs typeface="+mn-cs"/>
                        </a:rPr>
                        <a:t>96,58%</a:t>
                      </a:r>
                      <a:endParaRPr lang="de-DE" sz="1400" kern="1200" dirty="0">
                        <a:solidFill>
                          <a:schemeClr val="tx1"/>
                        </a:solidFill>
                        <a:latin typeface="+mn-lt"/>
                        <a:ea typeface="+mn-ea"/>
                        <a:cs typeface="+mn-cs"/>
                      </a:endParaRPr>
                    </a:p>
                  </a:txBody>
                  <a:tcPr marL="9525" marR="9525" marT="9525" marB="0" anchor="ctr"/>
                </a:tc>
              </a:tr>
              <a:tr h="243108">
                <a:tc vMerge="1">
                  <a:txBody>
                    <a:bodyPr/>
                    <a:lstStyle/>
                    <a:p>
                      <a:endParaRPr lang="de-DE" dirty="0"/>
                    </a:p>
                  </a:txBody>
                  <a:tcPr/>
                </a:tc>
                <a:tc>
                  <a:txBody>
                    <a:bodyPr/>
                    <a:lstStyle/>
                    <a:p>
                      <a:pPr marL="0" algn="ctr" defTabSz="914400" rtl="0" eaLnBrk="1" latinLnBrk="0" hangingPunct="1"/>
                      <a:r>
                        <a:rPr lang="de-DE" sz="1400" kern="1200" dirty="0" smtClean="0">
                          <a:solidFill>
                            <a:schemeClr val="tx1"/>
                          </a:solidFill>
                          <a:latin typeface="+mn-lt"/>
                          <a:ea typeface="+mn-ea"/>
                          <a:cs typeface="+mn-cs"/>
                        </a:rPr>
                        <a:t>J3</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Zeitbereich</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Random</a:t>
                      </a:r>
                      <a:r>
                        <a:rPr lang="de-DE" sz="1400" kern="1200" baseline="0" dirty="0" smtClean="0">
                          <a:solidFill>
                            <a:schemeClr val="tx1"/>
                          </a:solidFill>
                          <a:latin typeface="+mn-lt"/>
                          <a:ea typeface="+mn-ea"/>
                          <a:cs typeface="+mn-cs"/>
                        </a:rPr>
                        <a:t> </a:t>
                      </a:r>
                      <a:r>
                        <a:rPr lang="de-DE" sz="1400" kern="1200" baseline="0" dirty="0" err="1" smtClean="0">
                          <a:solidFill>
                            <a:schemeClr val="tx1"/>
                          </a:solidFill>
                          <a:latin typeface="+mn-lt"/>
                          <a:ea typeface="+mn-ea"/>
                          <a:cs typeface="+mn-cs"/>
                        </a:rPr>
                        <a:t>Forest</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96,76%</a:t>
                      </a:r>
                      <a:endParaRPr lang="de-DE" sz="1400" kern="1200" dirty="0">
                        <a:solidFill>
                          <a:schemeClr val="tx1"/>
                        </a:solidFill>
                        <a:latin typeface="+mn-lt"/>
                        <a:ea typeface="+mn-ea"/>
                        <a:cs typeface="+mn-cs"/>
                      </a:endParaRPr>
                    </a:p>
                  </a:txBody>
                  <a:tcPr anchor="ctr"/>
                </a:tc>
              </a:tr>
              <a:tr h="243108">
                <a:tc vMerge="1">
                  <a:txBody>
                    <a:bodyPr/>
                    <a:lstStyle/>
                    <a:p>
                      <a:endParaRPr lang="de-DE" dirty="0"/>
                    </a:p>
                  </a:txBody>
                  <a:tcPr/>
                </a:tc>
                <a:tc>
                  <a:txBody>
                    <a:bodyPr/>
                    <a:lstStyle/>
                    <a:p>
                      <a:pPr marL="0" algn="ctr" defTabSz="914400" rtl="0" eaLnBrk="1" latinLnBrk="0" hangingPunct="1"/>
                      <a:r>
                        <a:rPr lang="de-DE" sz="1400" kern="1200" dirty="0" smtClean="0">
                          <a:solidFill>
                            <a:schemeClr val="tx1"/>
                          </a:solidFill>
                          <a:latin typeface="+mn-lt"/>
                          <a:ea typeface="+mn-ea"/>
                          <a:cs typeface="+mn-cs"/>
                        </a:rPr>
                        <a:t>J5</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Kombination</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Random</a:t>
                      </a:r>
                      <a:r>
                        <a:rPr lang="de-DE" sz="1400" kern="1200" baseline="0" dirty="0" smtClean="0">
                          <a:solidFill>
                            <a:schemeClr val="tx1"/>
                          </a:solidFill>
                          <a:latin typeface="+mn-lt"/>
                          <a:ea typeface="+mn-ea"/>
                          <a:cs typeface="+mn-cs"/>
                        </a:rPr>
                        <a:t> </a:t>
                      </a:r>
                      <a:r>
                        <a:rPr lang="de-DE" sz="1400" kern="1200" baseline="0" dirty="0" err="1" smtClean="0">
                          <a:solidFill>
                            <a:schemeClr val="tx1"/>
                          </a:solidFill>
                          <a:latin typeface="+mn-lt"/>
                          <a:ea typeface="+mn-ea"/>
                          <a:cs typeface="+mn-cs"/>
                        </a:rPr>
                        <a:t>Forest</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100%</a:t>
                      </a:r>
                      <a:endParaRPr lang="de-DE" sz="1400" kern="1200" dirty="0">
                        <a:solidFill>
                          <a:schemeClr val="tx1"/>
                        </a:solidFill>
                        <a:latin typeface="+mn-lt"/>
                        <a:ea typeface="+mn-ea"/>
                        <a:cs typeface="+mn-cs"/>
                      </a:endParaRPr>
                    </a:p>
                  </a:txBody>
                  <a:tcPr anchor="ctr"/>
                </a:tc>
              </a:tr>
            </a:tbl>
          </a:graphicData>
        </a:graphic>
      </p:graphicFrame>
    </p:spTree>
    <p:extLst>
      <p:ext uri="{BB962C8B-B14F-4D97-AF65-F5344CB8AC3E}">
        <p14:creationId xmlns:p14="http://schemas.microsoft.com/office/powerpoint/2010/main" val="23708047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a:t>Evaluation der Klassifikation – SBSS </a:t>
            </a:r>
            <a:r>
              <a:rPr lang="de-DE" dirty="0" smtClean="0"/>
              <a:t>SENSOR </a:t>
            </a:r>
            <a:r>
              <a:rPr lang="de-DE" dirty="0"/>
              <a:t>:</a:t>
            </a:r>
            <a:br>
              <a:rPr lang="de-DE" dirty="0"/>
            </a:br>
            <a:r>
              <a:rPr lang="de-DE" dirty="0"/>
              <a:t>Klassifikation für Werkstück A und B</a:t>
            </a:r>
            <a:endParaRPr lang="de-DE" dirty="0" smtClean="0"/>
          </a:p>
        </p:txBody>
      </p:sp>
      <p:sp>
        <p:nvSpPr>
          <p:cNvPr id="8" name="Textfeld 7"/>
          <p:cNvSpPr txBox="1"/>
          <p:nvPr/>
        </p:nvSpPr>
        <p:spPr>
          <a:xfrm>
            <a:off x="416496" y="1664804"/>
            <a:ext cx="507831" cy="3852428"/>
          </a:xfrm>
          <a:prstGeom prst="rect">
            <a:avLst/>
          </a:prstGeom>
          <a:noFill/>
        </p:spPr>
        <p:txBody>
          <a:bodyPr vert="vert270" wrap="square" rtlCol="0">
            <a:spAutoFit/>
          </a:bodyPr>
          <a:lstStyle/>
          <a:p>
            <a:r>
              <a:rPr lang="de-DE" dirty="0" smtClean="0"/>
              <a:t>Genauigkeit in %</a:t>
            </a:r>
            <a:endParaRPr lang="de-DE" dirty="0"/>
          </a:p>
        </p:txBody>
      </p:sp>
      <p:pic>
        <p:nvPicPr>
          <p:cNvPr id="2050"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b="6273"/>
          <a:stretch/>
        </p:blipFill>
        <p:spPr bwMode="auto">
          <a:xfrm>
            <a:off x="848544" y="1703041"/>
            <a:ext cx="8486775" cy="381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p:cNvSpPr txBox="1"/>
          <p:nvPr/>
        </p:nvSpPr>
        <p:spPr>
          <a:xfrm rot="5400000">
            <a:off x="7639608" y="4705399"/>
            <a:ext cx="615553" cy="1152128"/>
          </a:xfrm>
          <a:prstGeom prst="rect">
            <a:avLst/>
          </a:prstGeom>
          <a:noFill/>
        </p:spPr>
        <p:txBody>
          <a:bodyPr vert="vert270" wrap="square" rtlCol="0">
            <a:spAutoFit/>
          </a:bodyPr>
          <a:lstStyle/>
          <a:p>
            <a:pPr algn="l"/>
            <a:r>
              <a:rPr lang="de-DE" sz="1400" dirty="0" smtClean="0"/>
              <a:t>Sensor</a:t>
            </a:r>
          </a:p>
          <a:p>
            <a:pPr algn="l"/>
            <a:r>
              <a:rPr lang="de-DE" sz="1400" dirty="0" smtClean="0"/>
              <a:t>Zielvariable</a:t>
            </a:r>
            <a:endParaRPr lang="de-DE" sz="1400" dirty="0"/>
          </a:p>
        </p:txBody>
      </p:sp>
    </p:spTree>
    <p:extLst>
      <p:ext uri="{BB962C8B-B14F-4D97-AF65-F5344CB8AC3E}">
        <p14:creationId xmlns:p14="http://schemas.microsoft.com/office/powerpoint/2010/main" val="9182272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SBSS </a:t>
            </a:r>
            <a:r>
              <a:rPr lang="de-DE" dirty="0" smtClean="0"/>
              <a:t>SENSOR </a:t>
            </a:r>
            <a:r>
              <a:rPr lang="de-DE" dirty="0"/>
              <a:t>:</a:t>
            </a:r>
            <a:r>
              <a:rPr lang="de-DE" dirty="0" smtClean="0"/>
              <a:t/>
            </a:r>
            <a:br>
              <a:rPr lang="de-DE" dirty="0" smtClean="0"/>
            </a:br>
            <a:r>
              <a:rPr lang="de-DE" dirty="0" smtClean="0"/>
              <a:t>Klassifikation mit Sensor </a:t>
            </a:r>
            <a:r>
              <a:rPr lang="de-DE" dirty="0"/>
              <a:t>SBSS J2 für Werkstück </a:t>
            </a:r>
            <a:r>
              <a:rPr lang="de-DE" dirty="0" smtClean="0"/>
              <a:t>A und B</a:t>
            </a:r>
          </a:p>
        </p:txBody>
      </p:sp>
      <p:grpSp>
        <p:nvGrpSpPr>
          <p:cNvPr id="13" name="Gruppieren 12"/>
          <p:cNvGrpSpPr/>
          <p:nvPr/>
        </p:nvGrpSpPr>
        <p:grpSpPr>
          <a:xfrm>
            <a:off x="7826321" y="1592796"/>
            <a:ext cx="1375151" cy="4271837"/>
            <a:chOff x="7494662" y="1592796"/>
            <a:chExt cx="1375151" cy="4271837"/>
          </a:xfrm>
        </p:grpSpPr>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Textfeld 11"/>
          <p:cNvSpPr txBox="1"/>
          <p:nvPr/>
        </p:nvSpPr>
        <p:spPr>
          <a:xfrm>
            <a:off x="416496"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6" name="Textfeld 15"/>
          <p:cNvSpPr txBox="1"/>
          <p:nvPr/>
        </p:nvSpPr>
        <p:spPr>
          <a:xfrm rot="5400000">
            <a:off x="7975883" y="4330553"/>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7170" name="Picture 2"/>
          <p:cNvPicPr>
            <a:picLocks noGrp="1" noChangeAspect="1" noChangeArrowheads="1"/>
          </p:cNvPicPr>
          <p:nvPr>
            <p:ph idx="1"/>
          </p:nvPr>
        </p:nvPicPr>
        <p:blipFill rotWithShape="1">
          <a:blip r:embed="rId4" cstate="print">
            <a:extLst>
              <a:ext uri="{28A0092B-C50C-407E-A947-70E740481C1C}">
                <a14:useLocalDpi xmlns:a14="http://schemas.microsoft.com/office/drawing/2010/main" val="0"/>
              </a:ext>
            </a:extLst>
          </a:blip>
          <a:srcRect r="21529" b="7162"/>
          <a:stretch/>
        </p:blipFill>
        <p:spPr bwMode="auto">
          <a:xfrm>
            <a:off x="728024" y="1600435"/>
            <a:ext cx="6630719" cy="396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89390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a:t>Evaluation der Klassifikation – SBSS </a:t>
            </a:r>
            <a:r>
              <a:rPr lang="de-DE" dirty="0" smtClean="0"/>
              <a:t>SENSOR </a:t>
            </a:r>
            <a:r>
              <a:rPr lang="de-DE" dirty="0"/>
              <a:t>:</a:t>
            </a:r>
            <a:br>
              <a:rPr lang="de-DE" dirty="0"/>
            </a:br>
            <a:r>
              <a:rPr lang="de-DE" dirty="0"/>
              <a:t>Klassifikation mit Sensor SBSS J3 für Werkstück A und B</a:t>
            </a:r>
            <a:endParaRPr lang="de-DE" dirty="0" smtClean="0"/>
          </a:p>
        </p:txBody>
      </p:sp>
      <p:grpSp>
        <p:nvGrpSpPr>
          <p:cNvPr id="13" name="Gruppieren 12"/>
          <p:cNvGrpSpPr/>
          <p:nvPr/>
        </p:nvGrpSpPr>
        <p:grpSpPr>
          <a:xfrm>
            <a:off x="7826321" y="1592796"/>
            <a:ext cx="1375151" cy="4271837"/>
            <a:chOff x="7494662" y="1592796"/>
            <a:chExt cx="1375151" cy="4271837"/>
          </a:xfrm>
        </p:grpSpPr>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Textfeld 11"/>
          <p:cNvSpPr txBox="1"/>
          <p:nvPr/>
        </p:nvSpPr>
        <p:spPr>
          <a:xfrm>
            <a:off x="416496"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6" name="Textfeld 15"/>
          <p:cNvSpPr txBox="1"/>
          <p:nvPr/>
        </p:nvSpPr>
        <p:spPr>
          <a:xfrm rot="5400000">
            <a:off x="7975883" y="4330553"/>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8194" name="Picture 2"/>
          <p:cNvPicPr>
            <a:picLocks noGrp="1" noChangeAspect="1" noChangeArrowheads="1"/>
          </p:cNvPicPr>
          <p:nvPr>
            <p:ph idx="1"/>
          </p:nvPr>
        </p:nvPicPr>
        <p:blipFill rotWithShape="1">
          <a:blip r:embed="rId4" cstate="print">
            <a:extLst>
              <a:ext uri="{28A0092B-C50C-407E-A947-70E740481C1C}">
                <a14:useLocalDpi xmlns:a14="http://schemas.microsoft.com/office/drawing/2010/main" val="0"/>
              </a:ext>
            </a:extLst>
          </a:blip>
          <a:srcRect r="21819" b="6642"/>
          <a:stretch/>
        </p:blipFill>
        <p:spPr bwMode="auto">
          <a:xfrm>
            <a:off x="728025" y="1600436"/>
            <a:ext cx="6606226" cy="3990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59882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a:t>Evaluation der Klassifikation – SBSS </a:t>
            </a:r>
            <a:r>
              <a:rPr lang="de-DE" dirty="0" smtClean="0"/>
              <a:t>SENSOR </a:t>
            </a:r>
            <a:r>
              <a:rPr lang="de-DE" dirty="0"/>
              <a:t>:</a:t>
            </a:r>
            <a:br>
              <a:rPr lang="de-DE" dirty="0"/>
            </a:br>
            <a:r>
              <a:rPr lang="de-DE" dirty="0"/>
              <a:t>Klassifikation mit Sensor SBSS J5 für Werkstück A und B</a:t>
            </a:r>
            <a:endParaRPr lang="de-DE" dirty="0" smtClean="0"/>
          </a:p>
        </p:txBody>
      </p:sp>
      <p:grpSp>
        <p:nvGrpSpPr>
          <p:cNvPr id="13" name="Gruppieren 12"/>
          <p:cNvGrpSpPr/>
          <p:nvPr/>
        </p:nvGrpSpPr>
        <p:grpSpPr>
          <a:xfrm>
            <a:off x="7826321" y="1592796"/>
            <a:ext cx="1375151" cy="4271837"/>
            <a:chOff x="7494662" y="1592796"/>
            <a:chExt cx="1375151" cy="4271837"/>
          </a:xfrm>
        </p:grpSpPr>
        <p:pic>
          <p:nvPicPr>
            <p:cNvPr id="1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 name="Textfeld 11"/>
          <p:cNvSpPr txBox="1"/>
          <p:nvPr/>
        </p:nvSpPr>
        <p:spPr>
          <a:xfrm>
            <a:off x="416496"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6" name="Textfeld 15"/>
          <p:cNvSpPr txBox="1"/>
          <p:nvPr/>
        </p:nvSpPr>
        <p:spPr>
          <a:xfrm rot="5400000">
            <a:off x="7975883" y="4330553"/>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9218" name="Picture 2"/>
          <p:cNvPicPr>
            <a:picLocks noGrp="1" noChangeAspect="1" noChangeArrowheads="1"/>
          </p:cNvPicPr>
          <p:nvPr>
            <p:ph idx="1"/>
          </p:nvPr>
        </p:nvPicPr>
        <p:blipFill rotWithShape="1">
          <a:blip r:embed="rId4" cstate="print">
            <a:extLst>
              <a:ext uri="{28A0092B-C50C-407E-A947-70E740481C1C}">
                <a14:useLocalDpi xmlns:a14="http://schemas.microsoft.com/office/drawing/2010/main" val="0"/>
              </a:ext>
            </a:extLst>
          </a:blip>
          <a:srcRect r="22608" b="6642"/>
          <a:stretch/>
        </p:blipFill>
        <p:spPr bwMode="auto">
          <a:xfrm>
            <a:off x="728024" y="1600436"/>
            <a:ext cx="6539551" cy="3990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231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Zusammenfassung</a:t>
            </a:r>
            <a:br>
              <a:rPr lang="de-DE" dirty="0" smtClean="0"/>
            </a:br>
            <a:r>
              <a:rPr lang="de-DE" dirty="0"/>
              <a:t>SBSS </a:t>
            </a:r>
            <a:r>
              <a:rPr lang="de-DE" dirty="0" smtClean="0"/>
              <a:t>Sensoren</a:t>
            </a:r>
            <a:endParaRPr lang="de-DE" dirty="0"/>
          </a:p>
        </p:txBody>
      </p:sp>
      <p:sp>
        <p:nvSpPr>
          <p:cNvPr id="3" name="Inhaltsplatzhalter 2"/>
          <p:cNvSpPr>
            <a:spLocks noGrp="1"/>
          </p:cNvSpPr>
          <p:nvPr>
            <p:ph idx="1"/>
          </p:nvPr>
        </p:nvSpPr>
        <p:spPr/>
        <p:txBody>
          <a:bodyPr/>
          <a:lstStyle/>
          <a:p>
            <a:r>
              <a:rPr lang="de-DE" dirty="0" smtClean="0"/>
              <a:t>Herausragende Klassifikation mittels SBSS Sensoren möglich, wenn nur ein Werkstück berücksichtigt wird (100% Genauigkeit)</a:t>
            </a:r>
          </a:p>
          <a:p>
            <a:r>
              <a:rPr lang="de-DE" dirty="0" smtClean="0"/>
              <a:t>Abnahme der Genauigkeit bei Berücksichtigung mehrerer Werkstücke (~99%)</a:t>
            </a:r>
          </a:p>
          <a:p>
            <a:pPr marL="0" indent="0">
              <a:buNone/>
            </a:pPr>
            <a:r>
              <a:rPr lang="de-DE" dirty="0" smtClean="0"/>
              <a:t>Achtung: Da vom zweiten </a:t>
            </a:r>
            <a:r>
              <a:rPr lang="de-DE" dirty="0" err="1" smtClean="0"/>
              <a:t>Messtag</a:t>
            </a:r>
            <a:r>
              <a:rPr lang="de-DE" dirty="0" smtClean="0"/>
              <a:t> nur wenige Messungen vorhanden sind, ist die Abnahme der Genauigkeit sehr optimistisch</a:t>
            </a:r>
          </a:p>
          <a:p>
            <a:r>
              <a:rPr lang="de-DE" dirty="0" smtClean="0"/>
              <a:t>Weitere Abnahme der Genauigkeit ist zu erwarten bei Berücksichtigung weiterer Werkstücke</a:t>
            </a:r>
          </a:p>
          <a:p>
            <a:r>
              <a:rPr lang="de-DE" dirty="0" smtClean="0"/>
              <a:t>Relativ beste Sensoren aufgeschlüsselt nach Zielvariable: </a:t>
            </a:r>
          </a:p>
          <a:p>
            <a:pPr lvl="1"/>
            <a:r>
              <a:rPr lang="de-DE" dirty="0" err="1" smtClean="0"/>
              <a:t>Riemspannung</a:t>
            </a:r>
            <a:r>
              <a:rPr lang="de-DE" dirty="0" smtClean="0"/>
              <a:t> (gut, schlecht): SBSS J2 (99,14%)</a:t>
            </a:r>
          </a:p>
          <a:p>
            <a:pPr lvl="1"/>
            <a:r>
              <a:rPr lang="de-DE" dirty="0" smtClean="0"/>
              <a:t>Scheibe (scharf, stumpf): SBSS J5 (100%)</a:t>
            </a:r>
            <a:endParaRPr lang="de-DE" dirty="0"/>
          </a:p>
        </p:txBody>
      </p:sp>
    </p:spTree>
    <p:extLst>
      <p:ext uri="{BB962C8B-B14F-4D97-AF65-F5344CB8AC3E}">
        <p14:creationId xmlns:p14="http://schemas.microsoft.com/office/powerpoint/2010/main" val="3772640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Beschreibung</a:t>
            </a:r>
            <a:br>
              <a:rPr lang="de-DE" dirty="0" smtClean="0"/>
            </a:br>
            <a:r>
              <a:rPr lang="de-DE" dirty="0" smtClean="0"/>
              <a:t>Kistler Messung</a:t>
            </a:r>
            <a:endParaRPr lang="de-DE" dirty="0"/>
          </a:p>
        </p:txBody>
      </p:sp>
      <p:graphicFrame>
        <p:nvGraphicFramePr>
          <p:cNvPr id="4" name="Tabelle 3"/>
          <p:cNvGraphicFramePr>
            <a:graphicFrameLocks noGrp="1"/>
          </p:cNvGraphicFramePr>
          <p:nvPr>
            <p:extLst>
              <p:ext uri="{D42A27DB-BD31-4B8C-83A1-F6EECF244321}">
                <p14:modId xmlns:p14="http://schemas.microsoft.com/office/powerpoint/2010/main" val="3988995735"/>
              </p:ext>
            </p:extLst>
          </p:nvPr>
        </p:nvGraphicFramePr>
        <p:xfrm>
          <a:off x="3008784" y="2996952"/>
          <a:ext cx="3582398" cy="1854200"/>
        </p:xfrm>
        <a:graphic>
          <a:graphicData uri="http://schemas.openxmlformats.org/drawingml/2006/table">
            <a:tbl>
              <a:tblPr firstRow="1" bandRow="1">
                <a:tableStyleId>{5940675A-B579-460E-94D1-54222C63F5DA}</a:tableStyleId>
              </a:tblPr>
              <a:tblGrid>
                <a:gridCol w="1409415"/>
                <a:gridCol w="978850"/>
                <a:gridCol w="1194133"/>
              </a:tblGrid>
              <a:tr h="370840">
                <a:tc>
                  <a:txBody>
                    <a:bodyPr/>
                    <a:lstStyle/>
                    <a:p>
                      <a:r>
                        <a:rPr lang="de-DE" dirty="0" smtClean="0"/>
                        <a:t>Trigger 2</a:t>
                      </a:r>
                      <a:endParaRPr lang="de-DE" dirty="0"/>
                    </a:p>
                  </a:txBody>
                  <a:tcPr/>
                </a:tc>
                <a:tc>
                  <a:txBody>
                    <a:bodyPr/>
                    <a:lstStyle/>
                    <a:p>
                      <a:r>
                        <a:rPr lang="de-DE" dirty="0" smtClean="0"/>
                        <a:t>Sensor</a:t>
                      </a:r>
                      <a:endParaRPr lang="de-DE" dirty="0"/>
                    </a:p>
                  </a:txBody>
                  <a:tcPr/>
                </a:tc>
                <a:tc rowSpan="2">
                  <a:txBody>
                    <a:bodyPr/>
                    <a:lstStyle/>
                    <a:p>
                      <a:r>
                        <a:rPr lang="de-DE" dirty="0" smtClean="0"/>
                        <a:t>Kistler</a:t>
                      </a:r>
                      <a:endParaRPr lang="de-DE" dirty="0"/>
                    </a:p>
                  </a:txBody>
                  <a:tcPr/>
                </a:tc>
              </a:tr>
              <a:tr h="370840">
                <a:tc>
                  <a:txBody>
                    <a:bodyPr/>
                    <a:lstStyle/>
                    <a:p>
                      <a:r>
                        <a:rPr lang="de-DE" dirty="0" smtClean="0"/>
                        <a:t>Werkstück</a:t>
                      </a:r>
                      <a:endParaRPr lang="de-DE" dirty="0"/>
                    </a:p>
                  </a:txBody>
                  <a:tcPr/>
                </a:tc>
                <a:tc>
                  <a:txBody>
                    <a:bodyPr/>
                    <a:lstStyle/>
                    <a:p>
                      <a:endParaRPr lang="de-DE" dirty="0"/>
                    </a:p>
                  </a:txBody>
                  <a:tcPr/>
                </a:tc>
                <a:tc vMerge="1">
                  <a:txBody>
                    <a:bodyPr/>
                    <a:lstStyle/>
                    <a:p>
                      <a:endParaRPr lang="de-DE" dirty="0"/>
                    </a:p>
                  </a:txBody>
                  <a:tcPr/>
                </a:tc>
              </a:tr>
              <a:tr h="370840">
                <a:tc gridSpan="2">
                  <a:txBody>
                    <a:bodyPr/>
                    <a:lstStyle/>
                    <a:p>
                      <a:r>
                        <a:rPr lang="de-DE" dirty="0" smtClean="0"/>
                        <a:t>A</a:t>
                      </a:r>
                      <a:endParaRPr lang="de-DE" dirty="0"/>
                    </a:p>
                  </a:txBody>
                  <a:tcPr/>
                </a:tc>
                <a:tc hMerge="1">
                  <a:txBody>
                    <a:bodyPr/>
                    <a:lstStyle/>
                    <a:p>
                      <a:endParaRPr lang="de-DE" dirty="0"/>
                    </a:p>
                  </a:txBody>
                  <a:tcPr/>
                </a:tc>
                <a:tc>
                  <a:txBody>
                    <a:bodyPr/>
                    <a:lstStyle/>
                    <a:p>
                      <a:r>
                        <a:rPr lang="de-DE" dirty="0" smtClean="0"/>
                        <a:t>83</a:t>
                      </a:r>
                      <a:endParaRPr lang="de-DE" dirty="0"/>
                    </a:p>
                  </a:txBody>
                  <a:tcPr/>
                </a:tc>
              </a:tr>
              <a:tr h="370840">
                <a:tc gridSpan="2">
                  <a:txBody>
                    <a:bodyPr/>
                    <a:lstStyle/>
                    <a:p>
                      <a:r>
                        <a:rPr lang="de-DE" dirty="0" smtClean="0"/>
                        <a:t>B</a:t>
                      </a:r>
                      <a:endParaRPr lang="de-DE" dirty="0"/>
                    </a:p>
                  </a:txBody>
                  <a:tcPr/>
                </a:tc>
                <a:tc hMerge="1">
                  <a:txBody>
                    <a:bodyPr/>
                    <a:lstStyle/>
                    <a:p>
                      <a:endParaRPr lang="de-DE" dirty="0"/>
                    </a:p>
                  </a:txBody>
                  <a:tcPr/>
                </a:tc>
                <a:tc>
                  <a:txBody>
                    <a:bodyPr/>
                    <a:lstStyle/>
                    <a:p>
                      <a:r>
                        <a:rPr lang="de-DE" dirty="0" smtClean="0"/>
                        <a:t>27</a:t>
                      </a:r>
                      <a:endParaRPr lang="de-DE" dirty="0"/>
                    </a:p>
                  </a:txBody>
                  <a:tcPr/>
                </a:tc>
              </a:tr>
              <a:tr h="370840">
                <a:tc gridSpan="2">
                  <a:txBody>
                    <a:bodyPr/>
                    <a:lstStyle/>
                    <a:p>
                      <a:endParaRPr lang="de-DE" dirty="0"/>
                    </a:p>
                  </a:txBody>
                  <a:tcPr/>
                </a:tc>
                <a:tc hMerge="1">
                  <a:txBody>
                    <a:bodyPr/>
                    <a:lstStyle/>
                    <a:p>
                      <a:endParaRPr lang="de-DE" dirty="0"/>
                    </a:p>
                  </a:txBody>
                  <a:tcPr/>
                </a:tc>
                <a:tc>
                  <a:txBody>
                    <a:bodyPr/>
                    <a:lstStyle/>
                    <a:p>
                      <a:r>
                        <a:rPr lang="de-DE" dirty="0" smtClean="0"/>
                        <a:t>110</a:t>
                      </a:r>
                      <a:endParaRPr lang="de-DE" dirty="0"/>
                    </a:p>
                  </a:txBody>
                  <a:tcPr/>
                </a:tc>
              </a:tr>
            </a:tbl>
          </a:graphicData>
        </a:graphic>
      </p:graphicFrame>
      <p:sp>
        <p:nvSpPr>
          <p:cNvPr id="5" name="Inhaltsplatzhalter 4"/>
          <p:cNvSpPr>
            <a:spLocks noGrp="1"/>
          </p:cNvSpPr>
          <p:nvPr>
            <p:ph idx="1"/>
          </p:nvPr>
        </p:nvSpPr>
        <p:spPr/>
        <p:txBody>
          <a:bodyPr/>
          <a:lstStyle/>
          <a:p>
            <a:r>
              <a:rPr lang="de-DE" dirty="0" smtClean="0"/>
              <a:t>110 Messungen über beide </a:t>
            </a:r>
            <a:r>
              <a:rPr lang="de-DE" dirty="0" err="1" smtClean="0"/>
              <a:t>Messtage</a:t>
            </a:r>
            <a:r>
              <a:rPr lang="de-DE" dirty="0" smtClean="0"/>
              <a:t> verteilt</a:t>
            </a:r>
          </a:p>
          <a:p>
            <a:r>
              <a:rPr lang="de-DE" dirty="0" smtClean="0"/>
              <a:t>Die ungleiche Verteilung der Messungen über beide Werkstück/</a:t>
            </a:r>
            <a:r>
              <a:rPr lang="de-DE" dirty="0" err="1" smtClean="0"/>
              <a:t>Messtage</a:t>
            </a:r>
            <a:r>
              <a:rPr lang="de-DE" dirty="0" smtClean="0"/>
              <a:t> mindert die Aussagekraft der Analyse</a:t>
            </a:r>
            <a:endParaRPr lang="de-DE" dirty="0"/>
          </a:p>
        </p:txBody>
      </p:sp>
    </p:spTree>
    <p:extLst>
      <p:ext uri="{BB962C8B-B14F-4D97-AF65-F5344CB8AC3E}">
        <p14:creationId xmlns:p14="http://schemas.microsoft.com/office/powerpoint/2010/main" val="371645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a:t>
            </a:r>
            <a:r>
              <a:rPr lang="de-DE" dirty="0" smtClean="0"/>
              <a:t>Kistler SENSOR </a:t>
            </a:r>
            <a:r>
              <a:rPr lang="de-DE" dirty="0"/>
              <a:t>:</a:t>
            </a:r>
            <a:br>
              <a:rPr lang="de-DE" dirty="0"/>
            </a:br>
            <a:r>
              <a:rPr lang="de-DE" dirty="0" smtClean="0"/>
              <a:t>Überblick für Werkstück A</a:t>
            </a:r>
            <a:br>
              <a:rPr lang="de-DE" dirty="0" smtClean="0"/>
            </a:br>
            <a:endParaRPr lang="de-DE" dirty="0" smtClean="0"/>
          </a:p>
        </p:txBody>
      </p:sp>
      <p:sp>
        <p:nvSpPr>
          <p:cNvPr id="2" name="Inhaltsplatzhalter 1"/>
          <p:cNvSpPr>
            <a:spLocks noGrp="1"/>
          </p:cNvSpPr>
          <p:nvPr>
            <p:ph idx="1"/>
          </p:nvPr>
        </p:nvSpPr>
        <p:spPr/>
        <p:txBody>
          <a:bodyPr/>
          <a:lstStyle/>
          <a:p>
            <a:pPr marL="0" indent="0">
              <a:buNone/>
            </a:pPr>
            <a:r>
              <a:rPr lang="de-DE" dirty="0" smtClean="0"/>
              <a:t>Für das erste </a:t>
            </a:r>
            <a:r>
              <a:rPr lang="de-DE" dirty="0" err="1" smtClean="0"/>
              <a:t>Datenset</a:t>
            </a:r>
            <a:r>
              <a:rPr lang="de-DE" dirty="0" smtClean="0"/>
              <a:t> (nur Werkstück A – nur erster </a:t>
            </a:r>
            <a:r>
              <a:rPr lang="de-DE" dirty="0" err="1" smtClean="0"/>
              <a:t>Messtag</a:t>
            </a:r>
            <a:r>
              <a:rPr lang="de-DE" dirty="0" smtClean="0"/>
              <a:t>) sind die höchsten erreichten Genauigkeiten je Zielvariable und je Sensor dargestellt. Die detaillierten Ergebnisse je Sensor sind auf den folgenden Folien zu finden.</a:t>
            </a:r>
            <a:endParaRPr lang="de-DE" dirty="0"/>
          </a:p>
        </p:txBody>
      </p:sp>
      <p:graphicFrame>
        <p:nvGraphicFramePr>
          <p:cNvPr id="5" name="Inhaltsplatzhalter 2"/>
          <p:cNvGraphicFramePr>
            <a:graphicFrameLocks/>
          </p:cNvGraphicFramePr>
          <p:nvPr>
            <p:extLst>
              <p:ext uri="{D42A27DB-BD31-4B8C-83A1-F6EECF244321}">
                <p14:modId xmlns:p14="http://schemas.microsoft.com/office/powerpoint/2010/main" val="2662351920"/>
              </p:ext>
            </p:extLst>
          </p:nvPr>
        </p:nvGraphicFramePr>
        <p:xfrm>
          <a:off x="1280592" y="2672916"/>
          <a:ext cx="7446033" cy="1477191"/>
        </p:xfrm>
        <a:graphic>
          <a:graphicData uri="http://schemas.openxmlformats.org/drawingml/2006/table">
            <a:tbl>
              <a:tblPr firstRow="1" bandRow="1">
                <a:tableStyleId>{5940675A-B579-460E-94D1-54222C63F5DA}</a:tableStyleId>
              </a:tblPr>
              <a:tblGrid>
                <a:gridCol w="1656184"/>
                <a:gridCol w="756084"/>
                <a:gridCol w="1599256"/>
                <a:gridCol w="1605881"/>
                <a:gridCol w="1828628"/>
              </a:tblGrid>
              <a:tr h="440871">
                <a:tc>
                  <a:txBody>
                    <a:bodyPr/>
                    <a:lstStyle/>
                    <a:p>
                      <a:pPr algn="ctr"/>
                      <a:r>
                        <a:rPr lang="de-DE" sz="1400" b="1" dirty="0" smtClean="0"/>
                        <a:t>Zielvariable</a:t>
                      </a:r>
                      <a:endParaRPr lang="de-DE" sz="1400" b="1" dirty="0"/>
                    </a:p>
                  </a:txBody>
                  <a:tcPr anchor="ctr"/>
                </a:tc>
                <a:tc>
                  <a:txBody>
                    <a:bodyPr/>
                    <a:lstStyle/>
                    <a:p>
                      <a:pPr algn="ctr"/>
                      <a:r>
                        <a:rPr lang="de-DE" sz="1400" b="1" dirty="0" smtClean="0"/>
                        <a:t>Sensor</a:t>
                      </a:r>
                      <a:endParaRPr lang="de-DE" sz="1400" b="1" dirty="0"/>
                    </a:p>
                  </a:txBody>
                  <a:tcPr anchor="ctr"/>
                </a:tc>
                <a:tc>
                  <a:txBody>
                    <a:bodyPr/>
                    <a:lstStyle/>
                    <a:p>
                      <a:pPr algn="ctr"/>
                      <a:r>
                        <a:rPr lang="de-DE" sz="1400" b="1" dirty="0" smtClean="0"/>
                        <a:t>Beste Merkmale</a:t>
                      </a:r>
                      <a:endParaRPr lang="de-DE" sz="1400" b="1" dirty="0"/>
                    </a:p>
                  </a:txBody>
                  <a:tcPr anchor="ctr"/>
                </a:tc>
                <a:tc>
                  <a:txBody>
                    <a:bodyPr/>
                    <a:lstStyle/>
                    <a:p>
                      <a:pPr algn="ctr"/>
                      <a:r>
                        <a:rPr lang="de-DE" sz="1400" b="1" dirty="0" smtClean="0"/>
                        <a:t>Beste Methode </a:t>
                      </a:r>
                      <a:endParaRPr lang="de-DE" sz="1400" b="1" dirty="0"/>
                    </a:p>
                  </a:txBody>
                  <a:tcPr anchor="ctr"/>
                </a:tc>
                <a:tc>
                  <a:txBody>
                    <a:bodyPr/>
                    <a:lstStyle/>
                    <a:p>
                      <a:pPr algn="ctr"/>
                      <a:r>
                        <a:rPr lang="de-DE" sz="1400" b="1" dirty="0" smtClean="0"/>
                        <a:t>Beste Genauigkeit</a:t>
                      </a:r>
                      <a:endParaRPr lang="de-DE" sz="1400" b="1" dirty="0"/>
                    </a:p>
                  </a:txBody>
                  <a:tcPr anchor="ctr"/>
                </a:tc>
              </a:tr>
              <a:tr h="255425">
                <a:tc>
                  <a:txBody>
                    <a:bodyPr/>
                    <a:lstStyle/>
                    <a:p>
                      <a:pPr algn="ctr"/>
                      <a:r>
                        <a:rPr lang="de-DE" sz="1400" dirty="0" smtClean="0"/>
                        <a:t>Riemenspannung</a:t>
                      </a:r>
                    </a:p>
                    <a:p>
                      <a:pPr algn="ctr"/>
                      <a:r>
                        <a:rPr lang="de-DE" sz="1400" dirty="0" smtClean="0"/>
                        <a:t>(schlecht, gut)</a:t>
                      </a:r>
                      <a:endParaRPr lang="de-DE" sz="1400" dirty="0"/>
                    </a:p>
                  </a:txBody>
                  <a:tcPr anchor="ctr"/>
                </a:tc>
                <a:tc>
                  <a:txBody>
                    <a:bodyPr/>
                    <a:lstStyle/>
                    <a:p>
                      <a:pPr algn="ctr"/>
                      <a:r>
                        <a:rPr lang="de-DE" sz="1400" dirty="0" smtClean="0"/>
                        <a:t>Kistler</a:t>
                      </a:r>
                      <a:endParaRPr lang="de-DE" sz="1400" dirty="0"/>
                    </a:p>
                  </a:txBody>
                  <a:tcPr anchor="ctr"/>
                </a:tc>
                <a:tc>
                  <a:txBody>
                    <a:bodyPr/>
                    <a:lstStyle/>
                    <a:p>
                      <a:pPr algn="ctr"/>
                      <a:r>
                        <a:rPr lang="de-DE" sz="1400" dirty="0" smtClean="0"/>
                        <a:t>Zeitbereich</a:t>
                      </a:r>
                      <a:endParaRPr lang="de-DE" sz="1400" dirty="0"/>
                    </a:p>
                  </a:txBody>
                  <a:tcPr anchor="ctr"/>
                </a:tc>
                <a:tc>
                  <a:txBody>
                    <a:bodyPr/>
                    <a:lstStyle/>
                    <a:p>
                      <a:pPr algn="ctr"/>
                      <a:r>
                        <a:rPr lang="de-DE" sz="1400" dirty="0" smtClean="0"/>
                        <a:t>Random </a:t>
                      </a:r>
                      <a:r>
                        <a:rPr lang="de-DE" sz="1400" dirty="0" err="1" smtClean="0"/>
                        <a:t>Forest</a:t>
                      </a:r>
                      <a:endParaRPr lang="de-DE" sz="1400" dirty="0"/>
                    </a:p>
                  </a:txBody>
                  <a:tcPr anchor="ctr"/>
                </a:tc>
                <a:tc>
                  <a:txBody>
                    <a:bodyPr/>
                    <a:lstStyle/>
                    <a:p>
                      <a:pPr algn="ctr" fontAlgn="b"/>
                      <a:r>
                        <a:rPr lang="de-DE" sz="1400" kern="1200" dirty="0" smtClean="0">
                          <a:solidFill>
                            <a:schemeClr val="tx1"/>
                          </a:solidFill>
                          <a:latin typeface="+mn-lt"/>
                          <a:ea typeface="+mn-ea"/>
                          <a:cs typeface="+mn-cs"/>
                        </a:rPr>
                        <a:t>87,95%</a:t>
                      </a:r>
                      <a:endParaRPr lang="de-DE" sz="1400" kern="1200" dirty="0">
                        <a:solidFill>
                          <a:schemeClr val="tx1"/>
                        </a:solidFill>
                        <a:latin typeface="+mn-lt"/>
                        <a:ea typeface="+mn-ea"/>
                        <a:cs typeface="+mn-cs"/>
                      </a:endParaRPr>
                    </a:p>
                  </a:txBody>
                  <a:tcPr marL="9525" marR="9525" marT="9525" marB="0" anchor="ctr"/>
                </a:tc>
              </a:tr>
              <a:tr h="255425">
                <a:tc>
                  <a:txBody>
                    <a:bodyPr/>
                    <a:lstStyle/>
                    <a:p>
                      <a:pPr algn="ctr"/>
                      <a:r>
                        <a:rPr lang="de-DE" sz="1400" dirty="0" smtClean="0"/>
                        <a:t>Scheibe</a:t>
                      </a:r>
                    </a:p>
                    <a:p>
                      <a:pPr algn="ctr"/>
                      <a:r>
                        <a:rPr lang="de-DE" sz="1400" dirty="0" smtClean="0"/>
                        <a:t>(scharf, stumpf)</a:t>
                      </a:r>
                      <a:endParaRPr lang="de-DE" sz="1400" dirty="0"/>
                    </a:p>
                  </a:txBody>
                  <a:tcPr anchor="ctr"/>
                </a:tc>
                <a:tc>
                  <a:txBody>
                    <a:bodyPr/>
                    <a:lstStyle/>
                    <a:p>
                      <a:pPr algn="ctr"/>
                      <a:r>
                        <a:rPr lang="de-DE" sz="1400" dirty="0" smtClean="0"/>
                        <a:t>Kistler</a:t>
                      </a:r>
                      <a:endParaRPr lang="de-DE" sz="1400" dirty="0"/>
                    </a:p>
                  </a:txBody>
                  <a:tcPr anchor="ctr"/>
                </a:tc>
                <a:tc>
                  <a:txBody>
                    <a:bodyPr/>
                    <a:lstStyle/>
                    <a:p>
                      <a:pPr algn="ctr"/>
                      <a:r>
                        <a:rPr lang="de-DE" sz="1400" dirty="0" smtClean="0"/>
                        <a:t>Zeitbereich</a:t>
                      </a:r>
                      <a:endParaRPr lang="de-DE" sz="1400" dirty="0"/>
                    </a:p>
                  </a:txBody>
                  <a:tcPr anchor="ctr"/>
                </a:tc>
                <a:tc>
                  <a:txBody>
                    <a:bodyPr/>
                    <a:lstStyle/>
                    <a:p>
                      <a:pPr algn="ctr"/>
                      <a:r>
                        <a:rPr lang="de-DE" sz="1400" dirty="0" smtClean="0"/>
                        <a:t>Random </a:t>
                      </a:r>
                      <a:r>
                        <a:rPr lang="de-DE" sz="1400" dirty="0" err="1" smtClean="0"/>
                        <a:t>Forest</a:t>
                      </a:r>
                      <a:endParaRPr lang="de-DE" sz="1400" dirty="0"/>
                    </a:p>
                  </a:txBody>
                  <a:tcPr anchor="ctr"/>
                </a:tc>
                <a:tc>
                  <a:txBody>
                    <a:bodyPr/>
                    <a:lstStyle/>
                    <a:p>
                      <a:pPr marL="0" algn="ctr" defTabSz="914400" rtl="0" eaLnBrk="1" fontAlgn="b" latinLnBrk="0" hangingPunct="1"/>
                      <a:r>
                        <a:rPr lang="de-DE" sz="1400" kern="1200" dirty="0" smtClean="0">
                          <a:solidFill>
                            <a:schemeClr val="tx1"/>
                          </a:solidFill>
                          <a:latin typeface="+mn-lt"/>
                          <a:ea typeface="+mn-ea"/>
                          <a:cs typeface="+mn-cs"/>
                        </a:rPr>
                        <a:t>86,75%</a:t>
                      </a:r>
                      <a:endParaRPr lang="de-DE" sz="1400" kern="1200" dirty="0">
                        <a:solidFill>
                          <a:schemeClr val="tx1"/>
                        </a:solidFill>
                        <a:latin typeface="+mn-lt"/>
                        <a:ea typeface="+mn-ea"/>
                        <a:cs typeface="+mn-cs"/>
                      </a:endParaRPr>
                    </a:p>
                  </a:txBody>
                  <a:tcPr marL="9525" marR="9525" marT="9525" marB="0" anchor="ctr"/>
                </a:tc>
              </a:tr>
            </a:tbl>
          </a:graphicData>
        </a:graphic>
      </p:graphicFrame>
    </p:spTree>
    <p:extLst>
      <p:ext uri="{BB962C8B-B14F-4D97-AF65-F5344CB8AC3E}">
        <p14:creationId xmlns:p14="http://schemas.microsoft.com/office/powerpoint/2010/main" val="15335037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Evaluation der </a:t>
            </a:r>
            <a:r>
              <a:rPr lang="de-DE" dirty="0"/>
              <a:t>Klassifikation – </a:t>
            </a:r>
            <a:r>
              <a:rPr lang="de-DE" dirty="0" smtClean="0"/>
              <a:t>Kistler SENSOR </a:t>
            </a:r>
            <a:r>
              <a:rPr lang="de-DE" dirty="0"/>
              <a:t>:</a:t>
            </a:r>
            <a:r>
              <a:rPr lang="de-DE" dirty="0" smtClean="0"/>
              <a:t/>
            </a:r>
            <a:br>
              <a:rPr lang="de-DE" dirty="0" smtClean="0"/>
            </a:br>
            <a:r>
              <a:rPr lang="de-DE" dirty="0" smtClean="0"/>
              <a:t>Klassifikation für </a:t>
            </a:r>
            <a:r>
              <a:rPr lang="de-DE" dirty="0"/>
              <a:t>Werkstück A</a:t>
            </a:r>
            <a:endParaRPr lang="de-DE" dirty="0" smtClean="0"/>
          </a:p>
        </p:txBody>
      </p:sp>
      <p:grpSp>
        <p:nvGrpSpPr>
          <p:cNvPr id="8" name="Gruppieren 7"/>
          <p:cNvGrpSpPr/>
          <p:nvPr/>
        </p:nvGrpSpPr>
        <p:grpSpPr>
          <a:xfrm>
            <a:off x="7494662" y="1592796"/>
            <a:ext cx="1375151" cy="4271837"/>
            <a:chOff x="7494662" y="1592796"/>
            <a:chExt cx="1375151" cy="4271837"/>
          </a:xfrm>
        </p:grpSpPr>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feld 6"/>
          <p:cNvSpPr txBox="1"/>
          <p:nvPr/>
        </p:nvSpPr>
        <p:spPr>
          <a:xfrm>
            <a:off x="416496"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1" name="Textfeld 10"/>
          <p:cNvSpPr txBox="1"/>
          <p:nvPr/>
        </p:nvSpPr>
        <p:spPr>
          <a:xfrm rot="5400000">
            <a:off x="7975884" y="4330553"/>
            <a:ext cx="830997" cy="1764196"/>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3075" name="Picture 3"/>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23512" b="5751"/>
          <a:stretch/>
        </p:blipFill>
        <p:spPr bwMode="auto">
          <a:xfrm>
            <a:off x="709738" y="1600436"/>
            <a:ext cx="6491162" cy="4028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10501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2000" dirty="0" err="1" smtClean="0">
                <a:cs typeface="Arial" panose="020B0604020202020204" pitchFamily="34" charset="0"/>
              </a:rPr>
              <a:t>Vorgehensweise</a:t>
            </a:r>
            <a:r>
              <a:rPr lang="en-US" sz="2000" dirty="0" smtClean="0">
                <a:cs typeface="Arial" panose="020B0604020202020204" pitchFamily="34" charset="0"/>
              </a:rPr>
              <a:t> der </a:t>
            </a:r>
            <a:r>
              <a:rPr lang="en-US" sz="2000" dirty="0" err="1" smtClean="0">
                <a:cs typeface="Arial" panose="020B0604020202020204" pitchFamily="34" charset="0"/>
              </a:rPr>
              <a:t>Analyse</a:t>
            </a:r>
            <a:r>
              <a:rPr lang="en-US" sz="2000" dirty="0" smtClean="0">
                <a:cs typeface="Arial" panose="020B0604020202020204" pitchFamily="34" charset="0"/>
              </a:rPr>
              <a:t/>
            </a:r>
            <a:br>
              <a:rPr lang="en-US" sz="2000" dirty="0" smtClean="0">
                <a:cs typeface="Arial" panose="020B0604020202020204" pitchFamily="34" charset="0"/>
              </a:rPr>
            </a:br>
            <a:r>
              <a:rPr lang="en-US" sz="2000" dirty="0">
                <a:cs typeface="Arial" panose="020B0604020202020204" pitchFamily="34" charset="0"/>
              </a:rPr>
              <a:t>MESSUNG</a:t>
            </a:r>
            <a:endParaRPr lang="de-DE" dirty="0" smtClean="0"/>
          </a:p>
        </p:txBody>
      </p:sp>
      <p:pic>
        <p:nvPicPr>
          <p:cNvPr id="5" name="Picture 4"/>
          <p:cNvPicPr>
            <a:picLocks noChangeAspect="1"/>
          </p:cNvPicPr>
          <p:nvPr/>
        </p:nvPicPr>
        <p:blipFill rotWithShape="1">
          <a:blip r:embed="rId2">
            <a:lum bright="-20000" contrast="40000"/>
          </a:blip>
          <a:srcRect l="2349" b="26696"/>
          <a:stretch/>
        </p:blipFill>
        <p:spPr>
          <a:xfrm>
            <a:off x="6465168" y="1893623"/>
            <a:ext cx="2160240" cy="1309399"/>
          </a:xfrm>
          <a:prstGeom prst="rect">
            <a:avLst/>
          </a:prstGeom>
        </p:spPr>
      </p:pic>
      <p:sp>
        <p:nvSpPr>
          <p:cNvPr id="2" name="Inhaltsplatzhalter 1"/>
          <p:cNvSpPr>
            <a:spLocks noGrp="1"/>
          </p:cNvSpPr>
          <p:nvPr>
            <p:ph idx="1"/>
          </p:nvPr>
        </p:nvSpPr>
        <p:spPr/>
        <p:txBody>
          <a:bodyPr/>
          <a:lstStyle/>
          <a:p>
            <a:pPr marL="0" indent="0" algn="just">
              <a:buNone/>
            </a:pPr>
            <a:r>
              <a:rPr lang="de-DE" dirty="0" smtClean="0">
                <a:latin typeface="Arial" panose="020B0604020202020204" pitchFamily="34" charset="0"/>
                <a:cs typeface="Arial" panose="020B0604020202020204" pitchFamily="34" charset="0"/>
              </a:rPr>
              <a:t>Ziel ist die Klassifikation des Maschinenzustands auf Grundlage von Prozessdaten:</a:t>
            </a:r>
          </a:p>
          <a:p>
            <a:pPr marL="0" indent="0" algn="just">
              <a:buNone/>
            </a:pPr>
            <a:endParaRPr lang="de-DE" dirty="0" smtClean="0">
              <a:latin typeface="Arial" panose="020B0604020202020204" pitchFamily="34" charset="0"/>
              <a:cs typeface="Arial" panose="020B0604020202020204" pitchFamily="34" charset="0"/>
            </a:endParaRPr>
          </a:p>
          <a:p>
            <a:pPr marL="0" indent="0" algn="just">
              <a:buNone/>
            </a:pPr>
            <a:endParaRPr lang="de-DE" dirty="0">
              <a:latin typeface="Arial" panose="020B0604020202020204" pitchFamily="34" charset="0"/>
              <a:cs typeface="Arial" panose="020B0604020202020204" pitchFamily="34" charset="0"/>
            </a:endParaRPr>
          </a:p>
          <a:p>
            <a:pPr marL="0" indent="0" algn="just">
              <a:buNone/>
            </a:pPr>
            <a:endParaRPr lang="de-DE" dirty="0" smtClean="0">
              <a:latin typeface="Arial" panose="020B0604020202020204" pitchFamily="34" charset="0"/>
              <a:cs typeface="Arial" panose="020B0604020202020204" pitchFamily="34" charset="0"/>
            </a:endParaRPr>
          </a:p>
          <a:p>
            <a:pPr marL="0" indent="0" algn="just">
              <a:buNone/>
            </a:pPr>
            <a:r>
              <a:rPr lang="de-DE" dirty="0" smtClean="0">
                <a:latin typeface="Arial" panose="020B0604020202020204" pitchFamily="34" charset="0"/>
                <a:cs typeface="Arial" panose="020B0604020202020204" pitchFamily="34" charset="0"/>
              </a:rPr>
              <a:t>Weiter wurde ein </a:t>
            </a:r>
            <a:r>
              <a:rPr lang="de-DE" dirty="0" err="1" smtClean="0">
                <a:latin typeface="Arial" panose="020B0604020202020204" pitchFamily="34" charset="0"/>
                <a:cs typeface="Arial" panose="020B0604020202020204" pitchFamily="34" charset="0"/>
              </a:rPr>
              <a:t>Triggersignal</a:t>
            </a:r>
            <a:r>
              <a:rPr lang="de-DE" dirty="0" smtClean="0">
                <a:latin typeface="Arial" panose="020B0604020202020204" pitchFamily="34" charset="0"/>
                <a:cs typeface="Arial" panose="020B0604020202020204" pitchFamily="34" charset="0"/>
              </a:rPr>
              <a:t> benutzt, um während der Messung den Bearbeitungsprozess vom Anfahren und Rückfahren zu trennen. </a:t>
            </a:r>
          </a:p>
          <a:p>
            <a:pPr algn="just"/>
            <a:r>
              <a:rPr lang="de-DE" b="1" dirty="0" smtClean="0">
                <a:latin typeface="Arial" panose="020B0604020202020204" pitchFamily="34" charset="0"/>
                <a:cs typeface="Arial" panose="020B0604020202020204" pitchFamily="34" charset="0"/>
              </a:rPr>
              <a:t>Für die weitere Analyse wurden nur Signale mit Trigger 2 (Hauptprozess) genutzt. </a:t>
            </a:r>
          </a:p>
          <a:p>
            <a:pPr algn="just"/>
            <a:r>
              <a:rPr lang="de-DE" b="1" dirty="0" smtClean="0">
                <a:latin typeface="Arial" panose="020B0604020202020204" pitchFamily="34" charset="0"/>
                <a:cs typeface="Arial" panose="020B0604020202020204" pitchFamily="34" charset="0"/>
              </a:rPr>
              <a:t>Die Analyse wird einmal nur für Werkstück A (1. </a:t>
            </a:r>
            <a:r>
              <a:rPr lang="de-DE" b="1" dirty="0" err="1" smtClean="0">
                <a:latin typeface="Arial" panose="020B0604020202020204" pitchFamily="34" charset="0"/>
                <a:cs typeface="Arial" panose="020B0604020202020204" pitchFamily="34" charset="0"/>
              </a:rPr>
              <a:t>Messtag</a:t>
            </a:r>
            <a:r>
              <a:rPr lang="de-DE" b="1" dirty="0" smtClean="0">
                <a:latin typeface="Arial" panose="020B0604020202020204" pitchFamily="34" charset="0"/>
                <a:cs typeface="Arial" panose="020B0604020202020204" pitchFamily="34" charset="0"/>
              </a:rPr>
              <a:t>) durchgeführt und einmal für Werkstück A und B (1. und 2. </a:t>
            </a:r>
            <a:r>
              <a:rPr lang="de-DE" b="1" dirty="0" err="1" smtClean="0">
                <a:latin typeface="Arial" panose="020B0604020202020204" pitchFamily="34" charset="0"/>
                <a:cs typeface="Arial" panose="020B0604020202020204" pitchFamily="34" charset="0"/>
              </a:rPr>
              <a:t>Messtag</a:t>
            </a:r>
            <a:r>
              <a:rPr lang="de-DE" b="1" dirty="0" smtClean="0">
                <a:latin typeface="Arial" panose="020B0604020202020204" pitchFamily="34" charset="0"/>
                <a:cs typeface="Arial" panose="020B0604020202020204" pitchFamily="34" charset="0"/>
              </a:rPr>
              <a:t>). </a:t>
            </a:r>
            <a:r>
              <a:rPr lang="de-DE" dirty="0" smtClean="0">
                <a:latin typeface="Arial" panose="020B0604020202020204" pitchFamily="34" charset="0"/>
                <a:cs typeface="Arial" panose="020B0604020202020204" pitchFamily="34" charset="0"/>
              </a:rPr>
              <a:t>Da in der Anwendung maschinenspezifische Aussagen erwartet werden und nicht maschinen-werkstück-spezifische Aussagen, entspricht das zweite Szenario eher der Realität. </a:t>
            </a:r>
            <a:r>
              <a:rPr lang="de-DE" b="1" dirty="0" smtClean="0">
                <a:latin typeface="Arial" panose="020B0604020202020204" pitchFamily="34" charset="0"/>
                <a:cs typeface="Arial" panose="020B0604020202020204" pitchFamily="34" charset="0"/>
              </a:rPr>
              <a:t>Die Kontrollvariablen Scheibengröße und Vorschub wurden ignoriert. </a:t>
            </a:r>
            <a:endParaRPr lang="de-DE" b="1" dirty="0">
              <a:latin typeface="Arial" panose="020B0604020202020204" pitchFamily="34" charset="0"/>
              <a:cs typeface="Arial" panose="020B0604020202020204" pitchFamily="34" charset="0"/>
            </a:endParaRPr>
          </a:p>
        </p:txBody>
      </p:sp>
      <p:graphicFrame>
        <p:nvGraphicFramePr>
          <p:cNvPr id="3" name="Tabelle 2"/>
          <p:cNvGraphicFramePr>
            <a:graphicFrameLocks noGrp="1"/>
          </p:cNvGraphicFramePr>
          <p:nvPr>
            <p:extLst>
              <p:ext uri="{D42A27DB-BD31-4B8C-83A1-F6EECF244321}">
                <p14:modId xmlns:p14="http://schemas.microsoft.com/office/powerpoint/2010/main" val="3821615544"/>
              </p:ext>
            </p:extLst>
          </p:nvPr>
        </p:nvGraphicFramePr>
        <p:xfrm>
          <a:off x="1208584" y="2122655"/>
          <a:ext cx="4413569" cy="851334"/>
        </p:xfrm>
        <a:graphic>
          <a:graphicData uri="http://schemas.openxmlformats.org/drawingml/2006/table">
            <a:tbl>
              <a:tblPr firstRow="1" firstCol="1" bandRow="1">
                <a:tableStyleId>{5940675A-B579-460E-94D1-54222C63F5DA}</a:tableStyleId>
              </a:tblPr>
              <a:tblGrid>
                <a:gridCol w="1319425"/>
                <a:gridCol w="985497"/>
                <a:gridCol w="838449"/>
                <a:gridCol w="1270198"/>
              </a:tblGrid>
              <a:tr h="283778">
                <a:tc>
                  <a:txBody>
                    <a:bodyPr/>
                    <a:lstStyle/>
                    <a:p>
                      <a:pPr algn="ctr">
                        <a:lnSpc>
                          <a:spcPct val="107000"/>
                        </a:lnSpc>
                        <a:spcAft>
                          <a:spcPts val="0"/>
                        </a:spcAft>
                      </a:pPr>
                      <a:r>
                        <a:rPr lang="de-DE" sz="1100" b="1" dirty="0" smtClean="0">
                          <a:effectLst/>
                          <a:latin typeface="Arial" panose="020B0604020202020204" pitchFamily="34" charset="0"/>
                          <a:cs typeface="Arial" panose="020B0604020202020204" pitchFamily="34" charset="0"/>
                        </a:rPr>
                        <a:t>Name</a:t>
                      </a:r>
                      <a:endParaRPr lang="bg-BG" sz="1100" b="1"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ctr"/>
                </a:tc>
                <a:tc gridSpan="2">
                  <a:txBody>
                    <a:bodyPr/>
                    <a:lstStyle/>
                    <a:p>
                      <a:pPr algn="ctr">
                        <a:lnSpc>
                          <a:spcPct val="107000"/>
                        </a:lnSpc>
                        <a:spcAft>
                          <a:spcPts val="0"/>
                        </a:spcAft>
                      </a:pPr>
                      <a:r>
                        <a:rPr lang="bg-BG" sz="1100" b="1" dirty="0">
                          <a:effectLst/>
                          <a:latin typeface="Arial" panose="020B0604020202020204" pitchFamily="34" charset="0"/>
                          <a:cs typeface="Arial" panose="020B0604020202020204" pitchFamily="34" charset="0"/>
                        </a:rPr>
                        <a:t>Ausprägung</a:t>
                      </a:r>
                      <a:endParaRPr lang="bg-BG" sz="1100" b="1"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ctr"/>
                </a:tc>
                <a:tc hMerge="1">
                  <a:txBody>
                    <a:bodyPr/>
                    <a:lstStyle/>
                    <a:p>
                      <a:endParaRPr lang="bg-BG"/>
                    </a:p>
                  </a:txBody>
                  <a:tcPr/>
                </a:tc>
                <a:tc>
                  <a:txBody>
                    <a:bodyPr/>
                    <a:lstStyle/>
                    <a:p>
                      <a:pPr algn="ctr">
                        <a:lnSpc>
                          <a:spcPct val="107000"/>
                        </a:lnSpc>
                        <a:spcAft>
                          <a:spcPts val="0"/>
                        </a:spcAft>
                      </a:pPr>
                      <a:r>
                        <a:rPr lang="bg-BG" sz="1100" b="1" dirty="0">
                          <a:effectLst/>
                          <a:latin typeface="Arial" panose="020B0604020202020204" pitchFamily="34" charset="0"/>
                          <a:cs typeface="Arial" panose="020B0604020202020204" pitchFamily="34" charset="0"/>
                        </a:rPr>
                        <a:t>Bedeutung</a:t>
                      </a:r>
                      <a:endParaRPr lang="bg-BG" sz="1100" b="1" dirty="0">
                        <a:effectLst/>
                        <a:latin typeface="Arial" panose="020B0604020202020204" pitchFamily="34" charset="0"/>
                        <a:ea typeface="Calibri" panose="020F0502020204030204" pitchFamily="34" charset="0"/>
                        <a:cs typeface="Arial" panose="020B0604020202020204" pitchFamily="34" charset="0"/>
                      </a:endParaRPr>
                    </a:p>
                  </a:txBody>
                  <a:tcPr marL="36116" marR="36116" marT="0" marB="0" anchor="ctr"/>
                </a:tc>
              </a:tr>
              <a:tr h="283778">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Scheibe</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b"/>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Scharf</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b"/>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Stumpf</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b"/>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Zielvariable</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b"/>
                </a:tc>
              </a:tr>
              <a:tr h="283778">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Riemspannung</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b"/>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Gut</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b"/>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Schlecht</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b"/>
                </a:tc>
                <a:tc>
                  <a:txBody>
                    <a:bodyPr/>
                    <a:lstStyle/>
                    <a:p>
                      <a:pPr algn="l">
                        <a:lnSpc>
                          <a:spcPct val="107000"/>
                        </a:lnSpc>
                        <a:spcAft>
                          <a:spcPts val="0"/>
                        </a:spcAft>
                      </a:pPr>
                      <a:r>
                        <a:rPr lang="bg-BG" sz="1100" dirty="0">
                          <a:effectLst/>
                          <a:latin typeface="Arial" panose="020B0604020202020204" pitchFamily="34" charset="0"/>
                          <a:cs typeface="Arial" panose="020B0604020202020204" pitchFamily="34" charset="0"/>
                        </a:rPr>
                        <a:t>Zielvariable</a:t>
                      </a:r>
                      <a:endParaRPr lang="bg-BG" sz="1100" dirty="0">
                        <a:effectLst/>
                        <a:latin typeface="Arial" panose="020B0604020202020204" pitchFamily="34" charset="0"/>
                        <a:ea typeface="Calibri" panose="020F0502020204030204" pitchFamily="34" charset="0"/>
                        <a:cs typeface="Arial" panose="020B0604020202020204" pitchFamily="34" charset="0"/>
                      </a:endParaRPr>
                    </a:p>
                  </a:txBody>
                  <a:tcPr marL="44450" marR="44450" marT="0" marB="0" anchor="b"/>
                </a:tc>
              </a:tr>
            </a:tbl>
          </a:graphicData>
        </a:graphic>
      </p:graphicFrame>
    </p:spTree>
    <p:extLst>
      <p:ext uri="{BB962C8B-B14F-4D97-AF65-F5344CB8AC3E}">
        <p14:creationId xmlns:p14="http://schemas.microsoft.com/office/powerpoint/2010/main" val="13433448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a:t>Evaluation der Klassifikation – Kistler SENSOR :</a:t>
            </a:r>
            <a:br>
              <a:rPr lang="de-DE" dirty="0"/>
            </a:br>
            <a:r>
              <a:rPr lang="de-DE" dirty="0"/>
              <a:t>Überblick </a:t>
            </a:r>
            <a:r>
              <a:rPr lang="de-DE" dirty="0" smtClean="0"/>
              <a:t>für </a:t>
            </a:r>
            <a:r>
              <a:rPr lang="de-DE" dirty="0"/>
              <a:t>Werkstück </a:t>
            </a:r>
            <a:r>
              <a:rPr lang="de-DE" dirty="0" smtClean="0"/>
              <a:t>A </a:t>
            </a:r>
            <a:r>
              <a:rPr lang="de-DE" dirty="0"/>
              <a:t>und B</a:t>
            </a:r>
            <a:endParaRPr lang="de-DE" dirty="0" smtClean="0"/>
          </a:p>
        </p:txBody>
      </p:sp>
      <p:sp>
        <p:nvSpPr>
          <p:cNvPr id="2" name="Inhaltsplatzhalter 1"/>
          <p:cNvSpPr>
            <a:spLocks noGrp="1"/>
          </p:cNvSpPr>
          <p:nvPr>
            <p:ph idx="1"/>
          </p:nvPr>
        </p:nvSpPr>
        <p:spPr/>
        <p:txBody>
          <a:bodyPr/>
          <a:lstStyle/>
          <a:p>
            <a:pPr marL="0" indent="0">
              <a:buNone/>
            </a:pPr>
            <a:r>
              <a:rPr lang="de-DE" dirty="0"/>
              <a:t>Für das </a:t>
            </a:r>
            <a:r>
              <a:rPr lang="de-DE" dirty="0" smtClean="0"/>
              <a:t>zweite </a:t>
            </a:r>
            <a:r>
              <a:rPr lang="de-DE" dirty="0" err="1" smtClean="0"/>
              <a:t>Datenset</a:t>
            </a:r>
            <a:r>
              <a:rPr lang="de-DE" dirty="0" smtClean="0"/>
              <a:t> (Werkstück A </a:t>
            </a:r>
            <a:r>
              <a:rPr lang="de-DE" dirty="0"/>
              <a:t>– </a:t>
            </a:r>
            <a:r>
              <a:rPr lang="de-DE" dirty="0" smtClean="0"/>
              <a:t>beide </a:t>
            </a:r>
            <a:r>
              <a:rPr lang="de-DE" dirty="0" err="1" smtClean="0"/>
              <a:t>Messtage</a:t>
            </a:r>
            <a:r>
              <a:rPr lang="de-DE" dirty="0" smtClean="0"/>
              <a:t>) </a:t>
            </a:r>
            <a:r>
              <a:rPr lang="de-DE" dirty="0"/>
              <a:t>sind die höchsten erreichten Genauigkeiten je Zielvariable und je Sensor dargestellt. Die detaillierten Ergebnisse je Sensor sind auf den folgenden Folien zu finden.</a:t>
            </a:r>
          </a:p>
          <a:p>
            <a:pPr marL="0" indent="0">
              <a:buNone/>
            </a:pPr>
            <a:endParaRPr lang="de-DE" dirty="0"/>
          </a:p>
        </p:txBody>
      </p:sp>
      <p:graphicFrame>
        <p:nvGraphicFramePr>
          <p:cNvPr id="11" name="Inhaltsplatzhalter 2"/>
          <p:cNvGraphicFramePr>
            <a:graphicFrameLocks/>
          </p:cNvGraphicFramePr>
          <p:nvPr>
            <p:extLst>
              <p:ext uri="{D42A27DB-BD31-4B8C-83A1-F6EECF244321}">
                <p14:modId xmlns:p14="http://schemas.microsoft.com/office/powerpoint/2010/main" val="1492527483"/>
              </p:ext>
            </p:extLst>
          </p:nvPr>
        </p:nvGraphicFramePr>
        <p:xfrm>
          <a:off x="1316596" y="2780928"/>
          <a:ext cx="7308812" cy="1455930"/>
        </p:xfrm>
        <a:graphic>
          <a:graphicData uri="http://schemas.openxmlformats.org/drawingml/2006/table">
            <a:tbl>
              <a:tblPr firstRow="1" bandRow="1">
                <a:tableStyleId>{5940675A-B579-460E-94D1-54222C63F5DA}</a:tableStyleId>
              </a:tblPr>
              <a:tblGrid>
                <a:gridCol w="1683892"/>
                <a:gridCol w="752378"/>
                <a:gridCol w="1683893"/>
                <a:gridCol w="1468928"/>
                <a:gridCol w="1719721"/>
              </a:tblGrid>
              <a:tr h="419610">
                <a:tc>
                  <a:txBody>
                    <a:bodyPr/>
                    <a:lstStyle/>
                    <a:p>
                      <a:pPr marL="0" algn="ctr" defTabSz="914400" rtl="0" eaLnBrk="1" latinLnBrk="0" hangingPunct="1"/>
                      <a:r>
                        <a:rPr lang="de-DE" sz="1400" b="1" kern="1200" dirty="0" smtClean="0">
                          <a:solidFill>
                            <a:schemeClr val="tx1"/>
                          </a:solidFill>
                          <a:latin typeface="+mn-lt"/>
                          <a:ea typeface="+mn-ea"/>
                          <a:cs typeface="+mn-cs"/>
                        </a:rPr>
                        <a:t>Zielvariable</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Sensor</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Beste Merkmale</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Beste Methode </a:t>
                      </a:r>
                      <a:endParaRPr lang="de-DE" sz="1400" b="1"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b="1" kern="1200" dirty="0" smtClean="0">
                          <a:solidFill>
                            <a:schemeClr val="tx1"/>
                          </a:solidFill>
                          <a:latin typeface="+mn-lt"/>
                          <a:ea typeface="+mn-ea"/>
                          <a:cs typeface="+mn-cs"/>
                        </a:rPr>
                        <a:t>Beste Genauigkeit</a:t>
                      </a:r>
                      <a:endParaRPr lang="de-DE" sz="1400" b="1" kern="1200" dirty="0">
                        <a:solidFill>
                          <a:schemeClr val="tx1"/>
                        </a:solidFill>
                        <a:latin typeface="+mn-lt"/>
                        <a:ea typeface="+mn-ea"/>
                        <a:cs typeface="+mn-cs"/>
                      </a:endParaRPr>
                    </a:p>
                  </a:txBody>
                  <a:tcPr anchor="ctr"/>
                </a:tc>
              </a:tr>
              <a:tr h="243108">
                <a:tc>
                  <a:txBody>
                    <a:bodyPr/>
                    <a:lstStyle/>
                    <a:p>
                      <a:pPr marL="0" algn="ctr" defTabSz="914400" rtl="0" eaLnBrk="1" latinLnBrk="0" hangingPunct="1"/>
                      <a:r>
                        <a:rPr lang="de-DE" sz="1400" kern="1200" dirty="0" smtClean="0">
                          <a:solidFill>
                            <a:schemeClr val="tx1"/>
                          </a:solidFill>
                          <a:latin typeface="+mn-lt"/>
                          <a:ea typeface="+mn-ea"/>
                          <a:cs typeface="+mn-cs"/>
                        </a:rPr>
                        <a:t>Riemenspannung</a:t>
                      </a:r>
                    </a:p>
                    <a:p>
                      <a:pPr marL="0" algn="ctr" defTabSz="914400" rtl="0" eaLnBrk="1" latinLnBrk="0" hangingPunct="1"/>
                      <a:r>
                        <a:rPr lang="de-DE" sz="1400" kern="1200" dirty="0" smtClean="0">
                          <a:solidFill>
                            <a:schemeClr val="tx1"/>
                          </a:solidFill>
                          <a:latin typeface="+mn-lt"/>
                          <a:ea typeface="+mn-ea"/>
                          <a:cs typeface="+mn-cs"/>
                        </a:rPr>
                        <a:t>(gut, schlecht)</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dirty="0" smtClean="0"/>
                        <a:t>Kistler</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Zeitbereich</a:t>
                      </a:r>
                      <a:endParaRPr lang="de-DE" sz="1400" kern="120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de-DE" sz="1400" dirty="0" smtClean="0"/>
                        <a:t>Random </a:t>
                      </a:r>
                      <a:r>
                        <a:rPr lang="de-DE" sz="1400" dirty="0" err="1" smtClean="0"/>
                        <a:t>Forest</a:t>
                      </a:r>
                      <a:endParaRPr lang="de-DE" sz="1400" dirty="0" smtClean="0"/>
                    </a:p>
                  </a:txBody>
                  <a:tcPr anchor="ctr"/>
                </a:tc>
                <a:tc>
                  <a:txBody>
                    <a:bodyPr/>
                    <a:lstStyle/>
                    <a:p>
                      <a:pPr marL="0" algn="ctr" defTabSz="914400" rtl="0" eaLnBrk="1" fontAlgn="b" latinLnBrk="0" hangingPunct="1"/>
                      <a:r>
                        <a:rPr lang="de-DE" sz="1400" kern="1200" dirty="0" smtClean="0">
                          <a:solidFill>
                            <a:schemeClr val="tx1"/>
                          </a:solidFill>
                          <a:latin typeface="+mn-lt"/>
                          <a:ea typeface="+mn-ea"/>
                          <a:cs typeface="+mn-cs"/>
                        </a:rPr>
                        <a:t>90,91%</a:t>
                      </a:r>
                      <a:endParaRPr lang="de-DE" sz="1400" kern="1200" dirty="0">
                        <a:solidFill>
                          <a:schemeClr val="tx1"/>
                        </a:solidFill>
                        <a:latin typeface="+mn-lt"/>
                        <a:ea typeface="+mn-ea"/>
                        <a:cs typeface="+mn-cs"/>
                      </a:endParaRPr>
                    </a:p>
                  </a:txBody>
                  <a:tcPr marL="9525" marR="9525" marT="9525" marB="0" anchor="ctr"/>
                </a:tc>
              </a:tr>
              <a:tr h="243108">
                <a:tc>
                  <a:txBody>
                    <a:bodyPr/>
                    <a:lstStyle/>
                    <a:p>
                      <a:pPr marL="0" algn="ctr" defTabSz="914400" rtl="0" eaLnBrk="1" latinLnBrk="0" hangingPunct="1"/>
                      <a:r>
                        <a:rPr lang="de-DE" sz="1400" kern="1200" dirty="0" smtClean="0">
                          <a:solidFill>
                            <a:schemeClr val="tx1"/>
                          </a:solidFill>
                          <a:latin typeface="+mn-lt"/>
                          <a:ea typeface="+mn-ea"/>
                          <a:cs typeface="+mn-cs"/>
                        </a:rPr>
                        <a:t>Scheibe</a:t>
                      </a:r>
                    </a:p>
                    <a:p>
                      <a:pPr marL="0" algn="ctr" defTabSz="914400" rtl="0" eaLnBrk="1" latinLnBrk="0" hangingPunct="1"/>
                      <a:r>
                        <a:rPr lang="de-DE" sz="1400" kern="1200" dirty="0" smtClean="0">
                          <a:solidFill>
                            <a:schemeClr val="tx1"/>
                          </a:solidFill>
                          <a:latin typeface="+mn-lt"/>
                          <a:ea typeface="+mn-ea"/>
                          <a:cs typeface="+mn-cs"/>
                        </a:rPr>
                        <a:t>(scharf, stumpf)</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dirty="0" smtClean="0"/>
                        <a:t>Kistler</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Zeitbereich</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Random </a:t>
                      </a:r>
                      <a:r>
                        <a:rPr lang="de-DE" sz="1400" kern="1200" dirty="0" err="1" smtClean="0">
                          <a:solidFill>
                            <a:schemeClr val="tx1"/>
                          </a:solidFill>
                          <a:latin typeface="+mn-lt"/>
                          <a:ea typeface="+mn-ea"/>
                          <a:cs typeface="+mn-cs"/>
                        </a:rPr>
                        <a:t>Forest</a:t>
                      </a:r>
                      <a:endParaRPr lang="de-DE" sz="1400" kern="1200" dirty="0">
                        <a:solidFill>
                          <a:schemeClr val="tx1"/>
                        </a:solidFill>
                        <a:latin typeface="+mn-lt"/>
                        <a:ea typeface="+mn-ea"/>
                        <a:cs typeface="+mn-cs"/>
                      </a:endParaRPr>
                    </a:p>
                  </a:txBody>
                  <a:tcPr anchor="ctr"/>
                </a:tc>
                <a:tc>
                  <a:txBody>
                    <a:bodyPr/>
                    <a:lstStyle/>
                    <a:p>
                      <a:pPr marL="0" algn="ctr" defTabSz="914400" rtl="0" eaLnBrk="1" latinLnBrk="0" hangingPunct="1"/>
                      <a:r>
                        <a:rPr lang="de-DE" sz="1400" kern="1200" dirty="0" smtClean="0">
                          <a:solidFill>
                            <a:schemeClr val="tx1"/>
                          </a:solidFill>
                          <a:latin typeface="+mn-lt"/>
                          <a:ea typeface="+mn-ea"/>
                          <a:cs typeface="+mn-cs"/>
                        </a:rPr>
                        <a:t>82,73%</a:t>
                      </a:r>
                      <a:endParaRPr lang="de-DE" sz="1400" kern="1200" dirty="0">
                        <a:solidFill>
                          <a:schemeClr val="tx1"/>
                        </a:solidFill>
                        <a:latin typeface="+mn-lt"/>
                        <a:ea typeface="+mn-ea"/>
                        <a:cs typeface="+mn-cs"/>
                      </a:endParaRPr>
                    </a:p>
                  </a:txBody>
                  <a:tcPr anchor="ctr"/>
                </a:tc>
              </a:tr>
            </a:tbl>
          </a:graphicData>
        </a:graphic>
      </p:graphicFrame>
    </p:spTree>
    <p:extLst>
      <p:ext uri="{BB962C8B-B14F-4D97-AF65-F5344CB8AC3E}">
        <p14:creationId xmlns:p14="http://schemas.microsoft.com/office/powerpoint/2010/main" val="27990207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a:t>Evaluation der Klassifikation – </a:t>
            </a:r>
            <a:r>
              <a:rPr lang="de-DE" dirty="0" smtClean="0"/>
              <a:t>Kistler SENSOR </a:t>
            </a:r>
            <a:r>
              <a:rPr lang="de-DE" dirty="0"/>
              <a:t>:</a:t>
            </a:r>
            <a:br>
              <a:rPr lang="de-DE" dirty="0"/>
            </a:br>
            <a:r>
              <a:rPr lang="de-DE" dirty="0"/>
              <a:t>Klassifikation für Werkstück A und B</a:t>
            </a:r>
            <a:endParaRPr lang="de-DE" dirty="0" smtClean="0"/>
          </a:p>
        </p:txBody>
      </p:sp>
      <p:sp>
        <p:nvSpPr>
          <p:cNvPr id="8" name="Textfeld 7"/>
          <p:cNvSpPr txBox="1"/>
          <p:nvPr/>
        </p:nvSpPr>
        <p:spPr>
          <a:xfrm>
            <a:off x="416496" y="1664804"/>
            <a:ext cx="507831" cy="3852428"/>
          </a:xfrm>
          <a:prstGeom prst="rect">
            <a:avLst/>
          </a:prstGeom>
          <a:noFill/>
        </p:spPr>
        <p:txBody>
          <a:bodyPr vert="vert270" wrap="square" rtlCol="0">
            <a:spAutoFit/>
          </a:bodyPr>
          <a:lstStyle/>
          <a:p>
            <a:r>
              <a:rPr lang="de-DE" dirty="0" smtClean="0"/>
              <a:t>Genauigkeit in %</a:t>
            </a:r>
            <a:endParaRPr lang="de-DE" dirty="0"/>
          </a:p>
        </p:txBody>
      </p:sp>
      <p:sp>
        <p:nvSpPr>
          <p:cNvPr id="15" name="Textfeld 14"/>
          <p:cNvSpPr txBox="1"/>
          <p:nvPr/>
        </p:nvSpPr>
        <p:spPr>
          <a:xfrm rot="5400000">
            <a:off x="7834893" y="4369583"/>
            <a:ext cx="830997" cy="1758143"/>
          </a:xfrm>
          <a:prstGeom prst="rect">
            <a:avLst/>
          </a:prstGeom>
          <a:noFill/>
        </p:spPr>
        <p:txBody>
          <a:bodyPr vert="vert270" wrap="square" rtlCol="0">
            <a:spAutoFit/>
          </a:bodyPr>
          <a:lstStyle/>
          <a:p>
            <a:pPr algn="l"/>
            <a:r>
              <a:rPr lang="de-DE" sz="1400" dirty="0" smtClean="0"/>
              <a:t>Sensor</a:t>
            </a:r>
          </a:p>
          <a:p>
            <a:pPr algn="l"/>
            <a:r>
              <a:rPr lang="de-DE" sz="1400" dirty="0" smtClean="0"/>
              <a:t>Merkmalsgruppe</a:t>
            </a:r>
          </a:p>
          <a:p>
            <a:pPr algn="l"/>
            <a:r>
              <a:rPr lang="de-DE" sz="1400" dirty="0" smtClean="0"/>
              <a:t>Zielvariable</a:t>
            </a:r>
            <a:endParaRPr lang="de-DE" sz="1400" dirty="0"/>
          </a:p>
        </p:txBody>
      </p:sp>
      <p:pic>
        <p:nvPicPr>
          <p:cNvPr id="4"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r="23736" b="4921"/>
          <a:stretch/>
        </p:blipFill>
        <p:spPr bwMode="auto">
          <a:xfrm>
            <a:off x="709738" y="1600435"/>
            <a:ext cx="6472112" cy="4064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uppieren 9"/>
          <p:cNvGrpSpPr/>
          <p:nvPr/>
        </p:nvGrpSpPr>
        <p:grpSpPr>
          <a:xfrm>
            <a:off x="7494662" y="1592796"/>
            <a:ext cx="1375151" cy="4271837"/>
            <a:chOff x="7494662" y="1592796"/>
            <a:chExt cx="1375151" cy="4271837"/>
          </a:xfrm>
        </p:grpSpPr>
        <p:pic>
          <p:nvPicPr>
            <p:cNvPr id="11"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76800" r="20899"/>
            <a:stretch/>
          </p:blipFill>
          <p:spPr bwMode="auto">
            <a:xfrm>
              <a:off x="7494662" y="1592798"/>
              <a:ext cx="205099"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88830" r="-859"/>
            <a:stretch/>
          </p:blipFill>
          <p:spPr bwMode="auto">
            <a:xfrm>
              <a:off x="7797316" y="1592796"/>
              <a:ext cx="1072497" cy="42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617000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Zusammenfassung der Ergebnisse</a:t>
            </a:r>
          </a:p>
        </p:txBody>
      </p:sp>
      <p:pic>
        <p:nvPicPr>
          <p:cNvPr id="7"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44488" y="1600200"/>
            <a:ext cx="7269680" cy="42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feld 3"/>
          <p:cNvSpPr txBox="1"/>
          <p:nvPr/>
        </p:nvSpPr>
        <p:spPr>
          <a:xfrm>
            <a:off x="6285148" y="1736812"/>
            <a:ext cx="3384376" cy="1708160"/>
          </a:xfrm>
          <a:prstGeom prst="rect">
            <a:avLst/>
          </a:prstGeom>
          <a:noFill/>
        </p:spPr>
        <p:txBody>
          <a:bodyPr wrap="square" rtlCol="0">
            <a:spAutoFit/>
          </a:bodyPr>
          <a:lstStyle/>
          <a:p>
            <a:pPr algn="l"/>
            <a:r>
              <a:rPr lang="de-DE" dirty="0" smtClean="0"/>
              <a:t>Die SBSS Sensoren liefern die besten Ergebnisse sowohl für Riemenspannung wie auch Scheibe als ZV.</a:t>
            </a:r>
          </a:p>
        </p:txBody>
      </p:sp>
      <p:sp>
        <p:nvSpPr>
          <p:cNvPr id="9" name="Textfeld 8"/>
          <p:cNvSpPr txBox="1"/>
          <p:nvPr/>
        </p:nvSpPr>
        <p:spPr>
          <a:xfrm>
            <a:off x="6285148" y="4041068"/>
            <a:ext cx="3384376" cy="1061829"/>
          </a:xfrm>
          <a:prstGeom prst="rect">
            <a:avLst/>
          </a:prstGeom>
          <a:noFill/>
        </p:spPr>
        <p:txBody>
          <a:bodyPr wrap="square" rtlCol="0">
            <a:spAutoFit/>
          </a:bodyPr>
          <a:lstStyle/>
          <a:p>
            <a:pPr algn="l"/>
            <a:r>
              <a:rPr lang="de-DE" dirty="0" smtClean="0"/>
              <a:t>Es gilt diese Ergebnisse an weiteren Messdaten zu validieren. </a:t>
            </a:r>
          </a:p>
        </p:txBody>
      </p:sp>
    </p:spTree>
    <p:extLst>
      <p:ext uri="{BB962C8B-B14F-4D97-AF65-F5344CB8AC3E}">
        <p14:creationId xmlns:p14="http://schemas.microsoft.com/office/powerpoint/2010/main" val="15772070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Zusammenfassung der Ergebnisse</a:t>
            </a:r>
          </a:p>
        </p:txBody>
      </p:sp>
      <p:sp>
        <p:nvSpPr>
          <p:cNvPr id="2" name="Inhaltsplatzhalter 1"/>
          <p:cNvSpPr>
            <a:spLocks noGrp="1"/>
          </p:cNvSpPr>
          <p:nvPr>
            <p:ph idx="1"/>
          </p:nvPr>
        </p:nvSpPr>
        <p:spPr/>
        <p:txBody>
          <a:bodyPr/>
          <a:lstStyle/>
          <a:p>
            <a:pPr marL="0" indent="0">
              <a:buNone/>
            </a:pPr>
            <a:r>
              <a:rPr lang="de-DE" dirty="0" smtClean="0"/>
              <a:t>Da die gleichzeitige Analyse der Messdaten beider </a:t>
            </a:r>
            <a:r>
              <a:rPr lang="de-DE" dirty="0" err="1" smtClean="0"/>
              <a:t>Messtage</a:t>
            </a:r>
            <a:r>
              <a:rPr lang="de-DE" dirty="0" smtClean="0"/>
              <a:t> (Werkstück A und B) am ehesten der realen Anwendung entspricht, fokussiert sich die Evaluation auf diese Ergebnisse. Für die Auswertung der MARS Sensoren sind weitaus mehr Messdaten  vorhanden als für die SBSS Sensoren. </a:t>
            </a:r>
          </a:p>
          <a:p>
            <a:pPr marL="0" indent="0">
              <a:buNone/>
            </a:pPr>
            <a:r>
              <a:rPr lang="de-DE" b="1" dirty="0" smtClean="0"/>
              <a:t>Teilziel </a:t>
            </a:r>
            <a:r>
              <a:rPr lang="de-DE" b="1" dirty="0"/>
              <a:t>1: Bewertung der </a:t>
            </a:r>
            <a:r>
              <a:rPr lang="de-DE" b="1" dirty="0" smtClean="0"/>
              <a:t>Sensoren</a:t>
            </a:r>
          </a:p>
          <a:p>
            <a:pPr marL="0" indent="0">
              <a:buNone/>
            </a:pPr>
            <a:endParaRPr lang="de-DE" b="1" dirty="0"/>
          </a:p>
          <a:p>
            <a:pPr marL="0" indent="0">
              <a:buNone/>
            </a:pPr>
            <a:endParaRPr lang="de-DE" b="1" dirty="0" smtClean="0"/>
          </a:p>
          <a:p>
            <a:pPr marL="0" indent="0">
              <a:buNone/>
            </a:pPr>
            <a:endParaRPr lang="de-DE" dirty="0" smtClean="0"/>
          </a:p>
          <a:p>
            <a:pPr marL="0" indent="0">
              <a:buNone/>
            </a:pPr>
            <a:r>
              <a:rPr lang="de-DE" dirty="0" smtClean="0"/>
              <a:t>Im Vergleich SBSS und MARS sind die SBSS Sensoren weitaus besser, jedoch bei geringerem Umfang an Messdaten. Dies ist unter anderem auf die höhere </a:t>
            </a:r>
            <a:r>
              <a:rPr lang="de-DE" dirty="0" err="1" smtClean="0"/>
              <a:t>Samplingrate</a:t>
            </a:r>
            <a:r>
              <a:rPr lang="de-DE" dirty="0" smtClean="0"/>
              <a:t> und die geringere Störanfälligkeit zurückzuführen. </a:t>
            </a:r>
            <a:endParaRPr lang="de-DE" dirty="0"/>
          </a:p>
        </p:txBody>
      </p:sp>
      <p:graphicFrame>
        <p:nvGraphicFramePr>
          <p:cNvPr id="3" name="Tabelle 2"/>
          <p:cNvGraphicFramePr>
            <a:graphicFrameLocks noGrp="1"/>
          </p:cNvGraphicFramePr>
          <p:nvPr>
            <p:extLst>
              <p:ext uri="{D42A27DB-BD31-4B8C-83A1-F6EECF244321}">
                <p14:modId xmlns:p14="http://schemas.microsoft.com/office/powerpoint/2010/main" val="354874207"/>
              </p:ext>
            </p:extLst>
          </p:nvPr>
        </p:nvGraphicFramePr>
        <p:xfrm>
          <a:off x="1712640" y="3284984"/>
          <a:ext cx="6603999" cy="1097280"/>
        </p:xfrm>
        <a:graphic>
          <a:graphicData uri="http://schemas.openxmlformats.org/drawingml/2006/table">
            <a:tbl>
              <a:tblPr firstRow="1" bandRow="1">
                <a:tableStyleId>{5940675A-B579-460E-94D1-54222C63F5DA}</a:tableStyleId>
              </a:tblPr>
              <a:tblGrid>
                <a:gridCol w="2201333"/>
                <a:gridCol w="2201333"/>
                <a:gridCol w="2201333"/>
              </a:tblGrid>
              <a:tr h="310833">
                <a:tc>
                  <a:txBody>
                    <a:bodyPr/>
                    <a:lstStyle/>
                    <a:p>
                      <a:pPr algn="ctr"/>
                      <a:r>
                        <a:rPr lang="de-DE" sz="1800" b="1" kern="1200" dirty="0" smtClean="0">
                          <a:solidFill>
                            <a:schemeClr val="tx1"/>
                          </a:solidFill>
                          <a:latin typeface="+mn-lt"/>
                          <a:ea typeface="+mn-ea"/>
                          <a:cs typeface="+mn-cs"/>
                        </a:rPr>
                        <a:t>Zielvariable</a:t>
                      </a:r>
                      <a:endParaRPr lang="de-DE" sz="1800" b="1" kern="1200" dirty="0">
                        <a:solidFill>
                          <a:schemeClr val="tx1"/>
                        </a:solidFill>
                        <a:latin typeface="+mn-lt"/>
                        <a:ea typeface="+mn-ea"/>
                        <a:cs typeface="+mn-cs"/>
                      </a:endParaRPr>
                    </a:p>
                  </a:txBody>
                  <a:tcPr/>
                </a:tc>
                <a:tc>
                  <a:txBody>
                    <a:bodyPr/>
                    <a:lstStyle/>
                    <a:p>
                      <a:pPr algn="ctr"/>
                      <a:r>
                        <a:rPr lang="de-DE" sz="1800" b="1" kern="1200" dirty="0" smtClean="0">
                          <a:solidFill>
                            <a:schemeClr val="tx1"/>
                          </a:solidFill>
                          <a:latin typeface="+mn-lt"/>
                          <a:ea typeface="+mn-ea"/>
                          <a:cs typeface="+mn-cs"/>
                        </a:rPr>
                        <a:t>Bester Sensor</a:t>
                      </a:r>
                      <a:endParaRPr lang="de-DE" sz="1800" b="1" kern="1200" dirty="0">
                        <a:solidFill>
                          <a:schemeClr val="tx1"/>
                        </a:solidFill>
                        <a:latin typeface="+mn-lt"/>
                        <a:ea typeface="+mn-ea"/>
                        <a:cs typeface="+mn-cs"/>
                      </a:endParaRPr>
                    </a:p>
                  </a:txBody>
                  <a:tcPr/>
                </a:tc>
                <a:tc>
                  <a:txBody>
                    <a:bodyPr/>
                    <a:lstStyle/>
                    <a:p>
                      <a:pPr algn="ctr"/>
                      <a:r>
                        <a:rPr lang="de-DE" sz="1800" b="1" kern="1200" dirty="0" smtClean="0">
                          <a:solidFill>
                            <a:schemeClr val="tx1"/>
                          </a:solidFill>
                          <a:latin typeface="+mn-lt"/>
                          <a:ea typeface="+mn-ea"/>
                          <a:cs typeface="+mn-cs"/>
                        </a:rPr>
                        <a:t>Genauigkeit</a:t>
                      </a:r>
                      <a:endParaRPr lang="de-DE" sz="1800" b="1" kern="1200" dirty="0">
                        <a:solidFill>
                          <a:schemeClr val="tx1"/>
                        </a:solidFill>
                        <a:latin typeface="+mn-lt"/>
                        <a:ea typeface="+mn-ea"/>
                        <a:cs typeface="+mn-cs"/>
                      </a:endParaRPr>
                    </a:p>
                  </a:txBody>
                  <a:tcPr/>
                </a:tc>
              </a:tr>
              <a:tr h="310833">
                <a:tc>
                  <a:txBody>
                    <a:bodyPr/>
                    <a:lstStyle/>
                    <a:p>
                      <a:r>
                        <a:rPr lang="de-DE" sz="1800" kern="1200" dirty="0" err="1" smtClean="0">
                          <a:solidFill>
                            <a:schemeClr val="tx1"/>
                          </a:solidFill>
                          <a:latin typeface="+mn-lt"/>
                          <a:ea typeface="+mn-ea"/>
                          <a:cs typeface="+mn-cs"/>
                        </a:rPr>
                        <a:t>Riemspannung</a:t>
                      </a:r>
                      <a:endParaRPr lang="de-DE" sz="1800" kern="1200" dirty="0">
                        <a:solidFill>
                          <a:schemeClr val="tx1"/>
                        </a:solidFill>
                        <a:latin typeface="+mn-lt"/>
                        <a:ea typeface="+mn-ea"/>
                        <a:cs typeface="+mn-cs"/>
                      </a:endParaRPr>
                    </a:p>
                  </a:txBody>
                  <a:tcPr/>
                </a:tc>
                <a:tc>
                  <a:txBody>
                    <a:bodyPr/>
                    <a:lstStyle/>
                    <a:p>
                      <a:r>
                        <a:rPr lang="de-DE" sz="1800" kern="1200" dirty="0" smtClean="0">
                          <a:solidFill>
                            <a:schemeClr val="tx1"/>
                          </a:solidFill>
                          <a:latin typeface="+mn-lt"/>
                          <a:ea typeface="+mn-ea"/>
                          <a:cs typeface="+mn-cs"/>
                        </a:rPr>
                        <a:t>SBSS J2</a:t>
                      </a:r>
                      <a:endParaRPr lang="de-DE" sz="180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800" kern="1200" dirty="0" smtClean="0">
                          <a:solidFill>
                            <a:schemeClr val="tx1"/>
                          </a:solidFill>
                          <a:latin typeface="+mn-lt"/>
                          <a:ea typeface="+mn-ea"/>
                          <a:cs typeface="+mn-cs"/>
                        </a:rPr>
                        <a:t>99,14%</a:t>
                      </a:r>
                    </a:p>
                  </a:txBody>
                  <a:tcPr/>
                </a:tc>
              </a:tr>
              <a:tr h="310833">
                <a:tc>
                  <a:txBody>
                    <a:bodyPr/>
                    <a:lstStyle/>
                    <a:p>
                      <a:r>
                        <a:rPr lang="de-DE" sz="1800" kern="1200" dirty="0" smtClean="0">
                          <a:solidFill>
                            <a:schemeClr val="tx1"/>
                          </a:solidFill>
                          <a:latin typeface="+mn-lt"/>
                          <a:ea typeface="+mn-ea"/>
                          <a:cs typeface="+mn-cs"/>
                        </a:rPr>
                        <a:t>Scheibe</a:t>
                      </a:r>
                      <a:endParaRPr lang="de-DE" sz="1800" kern="1200" dirty="0">
                        <a:solidFill>
                          <a:schemeClr val="tx1"/>
                        </a:solidFill>
                        <a:latin typeface="+mn-lt"/>
                        <a:ea typeface="+mn-ea"/>
                        <a:cs typeface="+mn-cs"/>
                      </a:endParaRPr>
                    </a:p>
                  </a:txBody>
                  <a:tcPr/>
                </a:tc>
                <a:tc>
                  <a:txBody>
                    <a:bodyPr/>
                    <a:lstStyle/>
                    <a:p>
                      <a:r>
                        <a:rPr lang="de-DE" sz="1800" kern="1200" dirty="0" smtClean="0">
                          <a:solidFill>
                            <a:schemeClr val="tx1"/>
                          </a:solidFill>
                          <a:latin typeface="+mn-lt"/>
                          <a:ea typeface="+mn-ea"/>
                          <a:cs typeface="+mn-cs"/>
                        </a:rPr>
                        <a:t>SBSS J5</a:t>
                      </a:r>
                      <a:endParaRPr lang="de-DE" sz="1800" kern="1200" dirty="0">
                        <a:solidFill>
                          <a:schemeClr val="tx1"/>
                        </a:solidFill>
                        <a:latin typeface="+mn-lt"/>
                        <a:ea typeface="+mn-ea"/>
                        <a:cs typeface="+mn-cs"/>
                      </a:endParaRPr>
                    </a:p>
                  </a:txBody>
                  <a:tcPr/>
                </a:tc>
                <a:tc>
                  <a:txBody>
                    <a:bodyPr/>
                    <a:lstStyle/>
                    <a:p>
                      <a:r>
                        <a:rPr lang="de-DE" sz="1800" kern="1200" dirty="0" smtClean="0">
                          <a:solidFill>
                            <a:schemeClr val="tx1"/>
                          </a:solidFill>
                          <a:latin typeface="+mn-lt"/>
                          <a:ea typeface="+mn-ea"/>
                          <a:cs typeface="+mn-cs"/>
                        </a:rPr>
                        <a:t>100%</a:t>
                      </a:r>
                      <a:endParaRPr lang="de-DE" sz="1800" kern="1200" dirty="0">
                        <a:solidFill>
                          <a:schemeClr val="tx1"/>
                        </a:solidFill>
                        <a:latin typeface="+mn-lt"/>
                        <a:ea typeface="+mn-ea"/>
                        <a:cs typeface="+mn-cs"/>
                      </a:endParaRPr>
                    </a:p>
                  </a:txBody>
                  <a:tcPr/>
                </a:tc>
              </a:tr>
            </a:tbl>
          </a:graphicData>
        </a:graphic>
      </p:graphicFrame>
    </p:spTree>
    <p:extLst>
      <p:ext uri="{BB962C8B-B14F-4D97-AF65-F5344CB8AC3E}">
        <p14:creationId xmlns:p14="http://schemas.microsoft.com/office/powerpoint/2010/main" val="39283450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Zusammenfassung der Ergebnisse</a:t>
            </a:r>
          </a:p>
        </p:txBody>
      </p:sp>
      <p:sp>
        <p:nvSpPr>
          <p:cNvPr id="2" name="Inhaltsplatzhalter 1"/>
          <p:cNvSpPr>
            <a:spLocks noGrp="1"/>
          </p:cNvSpPr>
          <p:nvPr>
            <p:ph idx="1"/>
          </p:nvPr>
        </p:nvSpPr>
        <p:spPr/>
        <p:txBody>
          <a:bodyPr/>
          <a:lstStyle/>
          <a:p>
            <a:pPr marL="0" indent="0">
              <a:buNone/>
            </a:pPr>
            <a:r>
              <a:rPr lang="de-DE" dirty="0" smtClean="0"/>
              <a:t>Da die gleichzeitige Analyse der Messdaten beider </a:t>
            </a:r>
            <a:r>
              <a:rPr lang="de-DE" dirty="0" err="1" smtClean="0"/>
              <a:t>Messtage</a:t>
            </a:r>
            <a:r>
              <a:rPr lang="de-DE" dirty="0" smtClean="0"/>
              <a:t> (Werkstück A und B) am ehesten der realen Anwendung entspricht, fokussiert sich die Evaluation auf diese Ergebnisse.</a:t>
            </a:r>
          </a:p>
          <a:p>
            <a:pPr marL="0" indent="0">
              <a:buNone/>
            </a:pPr>
            <a:r>
              <a:rPr lang="de-DE" b="1" dirty="0"/>
              <a:t>Teilziel 2: Bewertung der Merkmale </a:t>
            </a:r>
          </a:p>
          <a:p>
            <a:pPr marL="0" indent="0">
              <a:buNone/>
            </a:pPr>
            <a:r>
              <a:rPr lang="de-DE" dirty="0"/>
              <a:t>Es ist nicht möglich, die Merkmale unabhängig vom Sensor, Zielvariable und Klassifikationsalgorithmus zu evaluieren. </a:t>
            </a:r>
            <a:r>
              <a:rPr lang="de-DE" dirty="0" smtClean="0"/>
              <a:t>Es gibt keine Merkmalsgruppe (Zeitbereich, Frequenzbereich, Kombination), die durchweg zu besseren Ergebnissen führt als eine andere.</a:t>
            </a:r>
          </a:p>
          <a:p>
            <a:pPr marL="0" indent="0">
              <a:buNone/>
            </a:pPr>
            <a:r>
              <a:rPr lang="de-DE" dirty="0" smtClean="0"/>
              <a:t>Hier gilt es besonders, weitere Merkmale zu berechnen, mit denen eine bessere Klassifikation möglich ist. </a:t>
            </a:r>
            <a:endParaRPr lang="de-DE" dirty="0"/>
          </a:p>
        </p:txBody>
      </p:sp>
    </p:spTree>
    <p:extLst>
      <p:ext uri="{BB962C8B-B14F-4D97-AF65-F5344CB8AC3E}">
        <p14:creationId xmlns:p14="http://schemas.microsoft.com/office/powerpoint/2010/main" val="16776491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Zusammenfassung der Ergebnisse</a:t>
            </a:r>
          </a:p>
        </p:txBody>
      </p:sp>
      <p:sp>
        <p:nvSpPr>
          <p:cNvPr id="2" name="Inhaltsplatzhalter 1"/>
          <p:cNvSpPr>
            <a:spLocks noGrp="1"/>
          </p:cNvSpPr>
          <p:nvPr>
            <p:ph idx="1"/>
          </p:nvPr>
        </p:nvSpPr>
        <p:spPr/>
        <p:txBody>
          <a:bodyPr/>
          <a:lstStyle/>
          <a:p>
            <a:pPr marL="0" indent="0">
              <a:buNone/>
            </a:pPr>
            <a:r>
              <a:rPr lang="de-DE" dirty="0" smtClean="0"/>
              <a:t>Es ist festzuhalten, dass die geringe Menge an vorliegenden Daten eine gleichermaßen geringe Aussagekraft hat. </a:t>
            </a:r>
          </a:p>
          <a:p>
            <a:pPr marL="0" indent="0">
              <a:buNone/>
            </a:pPr>
            <a:r>
              <a:rPr lang="de-DE" dirty="0" smtClean="0"/>
              <a:t>Die SBSS Sensoren ermöglichen höhere Genauigkeit, dies ist jedoch anhand weiterer Daten zu überprüfen. </a:t>
            </a:r>
          </a:p>
          <a:p>
            <a:pPr marL="0" indent="0">
              <a:buNone/>
            </a:pPr>
            <a:r>
              <a:rPr lang="de-DE" dirty="0" smtClean="0"/>
              <a:t>Das wichtigste Ergebnis der Analyse ist jedoch die Abnahme der Genauigkeit bei Berücksichtigung verschiedener Werkstücke. Es ist zu erwarten, dass in der realen Anwendung eine Vielzahl von Werkstücken an einer Maschine bearbeitet werden. </a:t>
            </a:r>
            <a:r>
              <a:rPr lang="de-DE" b="1" dirty="0" smtClean="0"/>
              <a:t>Weitere Messungen gilt es also vor allem mit verschiedenen Werkstücken durchzuführen und bei deren Variation möglichst nahe an der Realität zu sein.</a:t>
            </a:r>
            <a:r>
              <a:rPr lang="de-DE" dirty="0" smtClean="0"/>
              <a:t> Denn nur so lassen sich maschinenspezifische Abweichungen der Prozesse aufgrund des Maschinenzustands feststellen und erfolgreich klassifizieren.</a:t>
            </a:r>
            <a:endParaRPr lang="de-DE" dirty="0"/>
          </a:p>
        </p:txBody>
      </p:sp>
    </p:spTree>
    <p:extLst>
      <p:ext uri="{BB962C8B-B14F-4D97-AF65-F5344CB8AC3E}">
        <p14:creationId xmlns:p14="http://schemas.microsoft.com/office/powerpoint/2010/main" val="8089829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Nächste Schritte</a:t>
            </a:r>
          </a:p>
        </p:txBody>
      </p:sp>
      <p:sp>
        <p:nvSpPr>
          <p:cNvPr id="2" name="Inhaltsplatzhalter 1"/>
          <p:cNvSpPr>
            <a:spLocks noGrp="1"/>
          </p:cNvSpPr>
          <p:nvPr>
            <p:ph idx="1"/>
          </p:nvPr>
        </p:nvSpPr>
        <p:spPr/>
        <p:txBody>
          <a:bodyPr/>
          <a:lstStyle/>
          <a:p>
            <a:pPr>
              <a:buAutoNum type="arabicParenR"/>
            </a:pPr>
            <a:r>
              <a:rPr lang="de-DE" dirty="0" smtClean="0"/>
              <a:t>Entwicklung intelligenter Algorithmen zur automatisierten Merkmalsauswahl</a:t>
            </a:r>
          </a:p>
          <a:p>
            <a:pPr>
              <a:buAutoNum type="arabicParenR"/>
            </a:pPr>
            <a:r>
              <a:rPr lang="de-DE" dirty="0" smtClean="0"/>
              <a:t>Entwicklung und Evaluation der Vorverarbeitung der Daten und der Auswirkung auf die Klassifikationsgenauigkeit</a:t>
            </a:r>
          </a:p>
        </p:txBody>
      </p:sp>
    </p:spTree>
    <p:extLst>
      <p:ext uri="{BB962C8B-B14F-4D97-AF65-F5344CB8AC3E}">
        <p14:creationId xmlns:p14="http://schemas.microsoft.com/office/powerpoint/2010/main" val="27880864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Offene Fragen</a:t>
            </a:r>
          </a:p>
        </p:txBody>
      </p:sp>
      <p:sp>
        <p:nvSpPr>
          <p:cNvPr id="2" name="Inhaltsplatzhalter 1"/>
          <p:cNvSpPr>
            <a:spLocks noGrp="1"/>
          </p:cNvSpPr>
          <p:nvPr>
            <p:ph idx="1"/>
          </p:nvPr>
        </p:nvSpPr>
        <p:spPr/>
        <p:txBody>
          <a:bodyPr numCol="1"/>
          <a:lstStyle/>
          <a:p>
            <a:pPr algn="just">
              <a:buAutoNum type="arabicParenR"/>
            </a:pPr>
            <a:r>
              <a:rPr lang="de-DE" dirty="0" smtClean="0"/>
              <a:t>Einfluss der Kontrollvariablen:</a:t>
            </a:r>
          </a:p>
          <a:p>
            <a:pPr marL="508000" lvl="1" indent="-342900" algn="just">
              <a:buFont typeface="+mj-lt"/>
              <a:buAutoNum type="alphaLcPeriod"/>
            </a:pPr>
            <a:r>
              <a:rPr lang="de-DE" dirty="0" smtClean="0"/>
              <a:t>Ist die Klassifikation besser möglich, wenn nur unter der Vorschubgeschwindigkeit 100% oder 50% durchgeführt? </a:t>
            </a:r>
          </a:p>
          <a:p>
            <a:pPr marL="508000" lvl="1" indent="-342900" algn="just">
              <a:buFont typeface="+mj-lt"/>
              <a:buAutoNum type="alphaLcPeriod"/>
            </a:pPr>
            <a:r>
              <a:rPr lang="de-DE" dirty="0" smtClean="0"/>
              <a:t>Ist die Klassifikation besser möglich, wenn nach Scheibengröße getrennt trainiert und klassifiziert wird?</a:t>
            </a:r>
          </a:p>
          <a:p>
            <a:pPr marL="165100" lvl="1" indent="0" algn="just">
              <a:buNone/>
            </a:pPr>
            <a:r>
              <a:rPr lang="de-DE" b="1" dirty="0" smtClean="0"/>
              <a:t>Achtung</a:t>
            </a:r>
            <a:r>
              <a:rPr lang="de-DE" dirty="0" smtClean="0"/>
              <a:t>: Ein starkes Teilen der Datensätze in Subgruppen (nach Kontrollvariablen) wird zwangsläufig dazu führen, dass eine Gruppe zu besten Ergebnissen führt. Da jedoch die Sample Größen je Gruppe relativ klein sind, ist die </a:t>
            </a:r>
            <a:r>
              <a:rPr lang="de-DE" b="1" dirty="0" smtClean="0"/>
              <a:t>Aussagekraft der Analyse beschränkt.</a:t>
            </a:r>
            <a:endParaRPr lang="de-DE" dirty="0" smtClean="0"/>
          </a:p>
          <a:p>
            <a:pPr algn="just">
              <a:buAutoNum type="arabicParenR"/>
            </a:pPr>
            <a:r>
              <a:rPr lang="de-DE" dirty="0" smtClean="0"/>
              <a:t>Wie kann – ohne Verwendung eines Triggers – der Hauptprozess (Trigger 2) von den beiden Teilprozessen (Trigger 1, Trigger 3) unterschieden werden?  Dafür gilt es, die Prozesse jeweils wieder in eine Datei zusammenzufügen und automatisiert zu trennen. </a:t>
            </a:r>
          </a:p>
          <a:p>
            <a:pPr algn="just">
              <a:buAutoNum type="arabicParenR"/>
            </a:pPr>
            <a:endParaRPr lang="de-DE" dirty="0" smtClean="0"/>
          </a:p>
          <a:p>
            <a:pPr marL="0" indent="0" algn="just">
              <a:buNone/>
            </a:pPr>
            <a:endParaRPr lang="de-DE" dirty="0"/>
          </a:p>
        </p:txBody>
      </p:sp>
    </p:spTree>
    <p:extLst>
      <p:ext uri="{BB962C8B-B14F-4D97-AF65-F5344CB8AC3E}">
        <p14:creationId xmlns:p14="http://schemas.microsoft.com/office/powerpoint/2010/main" val="18864138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dirty="0" smtClean="0"/>
              <a:t>Offene Fragen</a:t>
            </a:r>
          </a:p>
        </p:txBody>
      </p:sp>
      <p:sp>
        <p:nvSpPr>
          <p:cNvPr id="2" name="Inhaltsplatzhalter 1"/>
          <p:cNvSpPr>
            <a:spLocks noGrp="1"/>
          </p:cNvSpPr>
          <p:nvPr>
            <p:ph idx="1"/>
          </p:nvPr>
        </p:nvSpPr>
        <p:spPr/>
        <p:txBody>
          <a:bodyPr numCol="1"/>
          <a:lstStyle/>
          <a:p>
            <a:pPr marL="0" indent="0" algn="just">
              <a:buNone/>
            </a:pPr>
            <a:r>
              <a:rPr lang="de-DE" dirty="0" smtClean="0"/>
              <a:t>3) Führt die Betrachtung von Sensorgruppen gleichzeitig zu einem besseren Ergebnis? (</a:t>
            </a:r>
            <a:r>
              <a:rPr lang="de-DE" dirty="0" err="1" smtClean="0"/>
              <a:t>z.b.</a:t>
            </a:r>
            <a:r>
              <a:rPr lang="de-DE" dirty="0" smtClean="0"/>
              <a:t> Sensor J3 und J5)</a:t>
            </a:r>
          </a:p>
          <a:p>
            <a:pPr marL="0" indent="0" algn="just">
              <a:buNone/>
            </a:pPr>
            <a:r>
              <a:rPr lang="de-DE" dirty="0" smtClean="0"/>
              <a:t>4) Welche weiteren Merkmale können kostengünstig (im Hinblick auf Speicherbedarf und Berechnungsdauer) genutzt werden? </a:t>
            </a:r>
          </a:p>
          <a:p>
            <a:pPr marL="0" indent="0" algn="just">
              <a:buNone/>
            </a:pPr>
            <a:r>
              <a:rPr lang="de-DE" dirty="0" smtClean="0"/>
              <a:t>5)  Kann eine Variation der Sensorposition zu einer Verbesserung führen?</a:t>
            </a:r>
          </a:p>
          <a:p>
            <a:pPr marL="0" indent="0" algn="just">
              <a:buNone/>
            </a:pPr>
            <a:r>
              <a:rPr lang="de-DE" dirty="0" smtClean="0"/>
              <a:t>6) Welche Methoden der Vorverarbeitung und Filterung können das Ergebnis weiter verbessern? (Systematische Auswertung des Bandpassfilters) </a:t>
            </a:r>
          </a:p>
          <a:p>
            <a:pPr marL="0" indent="0" algn="just">
              <a:buNone/>
            </a:pPr>
            <a:endParaRPr lang="de-DE" dirty="0"/>
          </a:p>
        </p:txBody>
      </p:sp>
    </p:spTree>
    <p:extLst>
      <p:ext uri="{BB962C8B-B14F-4D97-AF65-F5344CB8AC3E}">
        <p14:creationId xmlns:p14="http://schemas.microsoft.com/office/powerpoint/2010/main" val="30989916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sz="2000" dirty="0"/>
              <a:t>Vorgehensweise der </a:t>
            </a:r>
            <a:r>
              <a:rPr lang="de-DE" sz="2000" dirty="0" smtClean="0"/>
              <a:t>Analyse</a:t>
            </a:r>
            <a:br>
              <a:rPr lang="de-DE" sz="2000" dirty="0" smtClean="0"/>
            </a:br>
            <a:r>
              <a:rPr lang="de-DE" sz="2000" dirty="0" smtClean="0"/>
              <a:t>MERKMALE</a:t>
            </a:r>
          </a:p>
        </p:txBody>
      </p:sp>
      <p:sp>
        <p:nvSpPr>
          <p:cNvPr id="2" name="Inhaltsplatzhalter 1"/>
          <p:cNvSpPr>
            <a:spLocks noGrp="1"/>
          </p:cNvSpPr>
          <p:nvPr>
            <p:ph idx="1"/>
          </p:nvPr>
        </p:nvSpPr>
        <p:spPr/>
        <p:txBody>
          <a:bodyPr/>
          <a:lstStyle/>
          <a:p>
            <a:pPr marL="0" indent="0">
              <a:lnSpc>
                <a:spcPct val="100000"/>
              </a:lnSpc>
              <a:buNone/>
            </a:pPr>
            <a:r>
              <a:rPr lang="de-DE" dirty="0" smtClean="0"/>
              <a:t>Im Rahmen der ersten Analyse werden formbeschreibende, statistische Kennwerte für das Rohsignals berechnet. Dies stellt für eine weitere Optimierung die Baseline der erreichbaren Klassifikationsgenauigkeit dar. Diese Merkmale stellen eine erste Auswahl dar.</a:t>
            </a:r>
          </a:p>
        </p:txBody>
      </p:sp>
      <mc:AlternateContent xmlns:mc="http://schemas.openxmlformats.org/markup-compatibility/2006" xmlns:a14="http://schemas.microsoft.com/office/drawing/2010/main">
        <mc:Choice Requires="a14">
          <p:graphicFrame>
            <p:nvGraphicFramePr>
              <p:cNvPr id="6" name="Tabelle 5"/>
              <p:cNvGraphicFramePr>
                <a:graphicFrameLocks noGrp="1"/>
              </p:cNvGraphicFramePr>
              <p:nvPr>
                <p:extLst>
                  <p:ext uri="{D42A27DB-BD31-4B8C-83A1-F6EECF244321}">
                    <p14:modId xmlns:p14="http://schemas.microsoft.com/office/powerpoint/2010/main" val="2726941066"/>
                  </p:ext>
                </p:extLst>
              </p:nvPr>
            </p:nvGraphicFramePr>
            <p:xfrm>
              <a:off x="2684748" y="2744924"/>
              <a:ext cx="4572508" cy="2689035"/>
            </p:xfrm>
            <a:graphic>
              <a:graphicData uri="http://schemas.openxmlformats.org/drawingml/2006/table">
                <a:tbl>
                  <a:tblPr firstRow="1" bandRow="1">
                    <a:tableStyleId>{5940675A-B579-460E-94D1-54222C63F5DA}</a:tableStyleId>
                  </a:tblPr>
                  <a:tblGrid>
                    <a:gridCol w="2286254"/>
                    <a:gridCol w="2286254"/>
                  </a:tblGrid>
                  <a:tr h="305261">
                    <a:tc>
                      <a:txBody>
                        <a:bodyPr/>
                        <a:lstStyle/>
                        <a:p>
                          <a:r>
                            <a:rPr lang="de-DE" sz="1600" b="1" dirty="0" smtClean="0"/>
                            <a:t>Merkmale</a:t>
                          </a:r>
                          <a:endParaRPr lang="de-DE" sz="1600" b="1" dirty="0"/>
                        </a:p>
                      </a:txBody>
                      <a:tcPr>
                        <a:solidFill>
                          <a:schemeClr val="bg1"/>
                        </a:solidFill>
                      </a:tcPr>
                    </a:tc>
                    <a:tc>
                      <a:txBody>
                        <a:bodyPr/>
                        <a:lstStyle/>
                        <a:p>
                          <a:r>
                            <a:rPr lang="de-DE" sz="1600" b="1" dirty="0" smtClean="0"/>
                            <a:t>Berechnung</a:t>
                          </a:r>
                          <a:endParaRPr lang="de-DE" sz="1600" b="1" dirty="0"/>
                        </a:p>
                      </a:txBody>
                      <a:tcPr>
                        <a:solidFill>
                          <a:schemeClr val="bg1"/>
                        </a:solidFill>
                      </a:tcPr>
                    </a:tc>
                  </a:tr>
                  <a:tr h="389670">
                    <a:tc>
                      <a:txBody>
                        <a:bodyPr/>
                        <a:lstStyle/>
                        <a:p>
                          <a:r>
                            <a:rPr lang="de-DE" sz="1600" dirty="0" smtClean="0">
                              <a:solidFill>
                                <a:schemeClr val="tx1"/>
                              </a:solidFill>
                              <a:latin typeface="Frutiger LT Com 55 Roman" panose="020B0503030504020204" pitchFamily="34" charset="0"/>
                              <a:ea typeface="+mn-ea"/>
                              <a:cs typeface="+mn-cs"/>
                            </a:rPr>
                            <a:t>Arithmetisches Mittel</a:t>
                          </a:r>
                          <a:endParaRPr lang="de-DE" sz="1600" dirty="0">
                            <a:solidFill>
                              <a:schemeClr val="tx1"/>
                            </a:solidFill>
                            <a:latin typeface="Frutiger LT Com 55 Roman" panose="020B0503030504020204" pitchFamily="34" charset="0"/>
                            <a:ea typeface="+mn-ea"/>
                            <a:cs typeface="+mn-cs"/>
                          </a:endParaRPr>
                        </a:p>
                      </a:txBody>
                      <a:tcPr>
                        <a:solidFill>
                          <a:schemeClr val="bg1"/>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acc>
                                  <m:accPr>
                                    <m:chr m:val="̅"/>
                                    <m:ctrlPr>
                                      <a:rPr lang="de-DE" sz="1100" b="0" i="1" kern="1200" smtClean="0">
                                        <a:solidFill>
                                          <a:schemeClr val="tx1"/>
                                        </a:solidFill>
                                        <a:latin typeface="Cambria Math"/>
                                        <a:ea typeface="+mn-ea"/>
                                        <a:cs typeface="+mn-cs"/>
                                      </a:rPr>
                                    </m:ctrlPr>
                                  </m:accPr>
                                  <m:e>
                                    <m:r>
                                      <a:rPr lang="de-DE" sz="1100" b="0" i="1" kern="1200" smtClean="0">
                                        <a:solidFill>
                                          <a:schemeClr val="tx1"/>
                                        </a:solidFill>
                                        <a:latin typeface="Cambria Math"/>
                                        <a:ea typeface="+mn-ea"/>
                                        <a:cs typeface="+mn-cs"/>
                                      </a:rPr>
                                      <m:t>𝑥</m:t>
                                    </m:r>
                                  </m:e>
                                </m:acc>
                                <m:r>
                                  <a:rPr lang="de-DE" sz="1100" b="0" i="1" kern="1200" smtClean="0">
                                    <a:solidFill>
                                      <a:schemeClr val="tx1"/>
                                    </a:solidFill>
                                    <a:latin typeface="Cambria Math"/>
                                    <a:ea typeface="+mn-ea"/>
                                    <a:cs typeface="+mn-cs"/>
                                  </a:rPr>
                                  <m:t>=</m:t>
                                </m:r>
                                <m:f>
                                  <m:fPr>
                                    <m:ctrlPr>
                                      <a:rPr lang="de-DE" sz="1100" b="0" i="1" kern="1200" smtClean="0">
                                        <a:solidFill>
                                          <a:schemeClr val="tx1"/>
                                        </a:solidFill>
                                        <a:latin typeface="Cambria Math"/>
                                        <a:ea typeface="+mn-ea"/>
                                        <a:cs typeface="+mn-cs"/>
                                      </a:rPr>
                                    </m:ctrlPr>
                                  </m:fPr>
                                  <m:num>
                                    <m:r>
                                      <a:rPr lang="de-DE" sz="1100" b="0" i="1" kern="1200" smtClean="0">
                                        <a:solidFill>
                                          <a:schemeClr val="tx1"/>
                                        </a:solidFill>
                                        <a:latin typeface="Cambria Math"/>
                                        <a:ea typeface="+mn-ea"/>
                                        <a:cs typeface="+mn-cs"/>
                                      </a:rPr>
                                      <m:t>1</m:t>
                                    </m:r>
                                  </m:num>
                                  <m:den>
                                    <m:r>
                                      <a:rPr lang="de-DE" sz="1100" b="0" i="1" kern="1200" smtClean="0">
                                        <a:solidFill>
                                          <a:schemeClr val="tx1"/>
                                        </a:solidFill>
                                        <a:latin typeface="Cambria Math"/>
                                        <a:ea typeface="+mn-ea"/>
                                        <a:cs typeface="+mn-cs"/>
                                      </a:rPr>
                                      <m:t>𝑛</m:t>
                                    </m:r>
                                  </m:den>
                                </m:f>
                                <m:nary>
                                  <m:naryPr>
                                    <m:chr m:val="∑"/>
                                    <m:limLoc m:val="subSup"/>
                                    <m:ctrlPr>
                                      <a:rPr lang="de-DE" sz="1100" b="0" i="1" kern="1200" smtClean="0">
                                        <a:solidFill>
                                          <a:schemeClr val="tx1"/>
                                        </a:solidFill>
                                        <a:latin typeface="Cambria Math"/>
                                        <a:ea typeface="+mn-ea"/>
                                        <a:cs typeface="+mn-cs"/>
                                      </a:rPr>
                                    </m:ctrlPr>
                                  </m:naryPr>
                                  <m:sub>
                                    <m:r>
                                      <m:rPr>
                                        <m:brk m:alnAt="25"/>
                                      </m:rPr>
                                      <a:rPr lang="de-DE" sz="1100" b="0" i="1" kern="1200" smtClean="0">
                                        <a:solidFill>
                                          <a:schemeClr val="tx1"/>
                                        </a:solidFill>
                                        <a:latin typeface="Cambria Math"/>
                                        <a:ea typeface="+mn-ea"/>
                                        <a:cs typeface="+mn-cs"/>
                                      </a:rPr>
                                      <m:t>𝑖</m:t>
                                    </m:r>
                                    <m:r>
                                      <a:rPr lang="de-DE" sz="1100" b="0" i="1" kern="1200" smtClean="0">
                                        <a:solidFill>
                                          <a:schemeClr val="tx1"/>
                                        </a:solidFill>
                                        <a:latin typeface="Cambria Math"/>
                                        <a:ea typeface="+mn-ea"/>
                                        <a:cs typeface="+mn-cs"/>
                                      </a:rPr>
                                      <m:t>=1</m:t>
                                    </m:r>
                                  </m:sub>
                                  <m:sup>
                                    <m:r>
                                      <a:rPr lang="de-DE" sz="1100" b="0" i="1" kern="1200" smtClean="0">
                                        <a:solidFill>
                                          <a:schemeClr val="tx1"/>
                                        </a:solidFill>
                                        <a:latin typeface="Cambria Math"/>
                                        <a:ea typeface="+mn-ea"/>
                                        <a:cs typeface="+mn-cs"/>
                                      </a:rPr>
                                      <m:t>𝑛</m:t>
                                    </m:r>
                                  </m:sup>
                                  <m:e>
                                    <m:sSub>
                                      <m:sSubPr>
                                        <m:ctrlPr>
                                          <a:rPr lang="de-DE" sz="1100" b="0" i="1" kern="1200" smtClean="0">
                                            <a:solidFill>
                                              <a:schemeClr val="tx1"/>
                                            </a:solidFill>
                                            <a:latin typeface="Cambria Math"/>
                                            <a:ea typeface="+mn-ea"/>
                                            <a:cs typeface="+mn-cs"/>
                                          </a:rPr>
                                        </m:ctrlPr>
                                      </m:sSubPr>
                                      <m:e>
                                        <m:r>
                                          <a:rPr lang="de-DE" sz="1100" b="0" i="1" kern="1200" smtClean="0">
                                            <a:solidFill>
                                              <a:schemeClr val="tx1"/>
                                            </a:solidFill>
                                            <a:latin typeface="Cambria Math"/>
                                            <a:ea typeface="+mn-ea"/>
                                            <a:cs typeface="+mn-cs"/>
                                          </a:rPr>
                                          <m:t>𝑥</m:t>
                                        </m:r>
                                      </m:e>
                                      <m:sub>
                                        <m:r>
                                          <a:rPr lang="de-DE" sz="1100" b="0" i="1" kern="1200" smtClean="0">
                                            <a:solidFill>
                                              <a:schemeClr val="tx1"/>
                                            </a:solidFill>
                                            <a:latin typeface="Cambria Math"/>
                                            <a:ea typeface="+mn-ea"/>
                                            <a:cs typeface="+mn-cs"/>
                                          </a:rPr>
                                          <m:t>𝑖</m:t>
                                        </m:r>
                                      </m:sub>
                                    </m:sSub>
                                  </m:e>
                                </m:nary>
                              </m:oMath>
                            </m:oMathPara>
                          </a14:m>
                          <a:endParaRPr lang="de-DE" sz="1100" b="0" i="1" kern="1200" dirty="0">
                            <a:solidFill>
                              <a:schemeClr val="tx1"/>
                            </a:solidFill>
                            <a:latin typeface="Cambria Math"/>
                            <a:ea typeface="+mn-ea"/>
                            <a:cs typeface="+mn-cs"/>
                          </a:endParaRPr>
                        </a:p>
                      </a:txBody>
                      <a:tcPr>
                        <a:solidFill>
                          <a:schemeClr val="bg1"/>
                        </a:solidFill>
                      </a:tcPr>
                    </a:tc>
                  </a:tr>
                  <a:tr h="534206">
                    <a:tc>
                      <a:txBody>
                        <a:bodyPr/>
                        <a:lstStyle/>
                        <a:p>
                          <a:r>
                            <a:rPr lang="de-DE" sz="1600" dirty="0" smtClean="0">
                              <a:solidFill>
                                <a:schemeClr val="tx1"/>
                              </a:solidFill>
                              <a:latin typeface="Frutiger LT Com 55 Roman" panose="020B0503030504020204" pitchFamily="34" charset="0"/>
                              <a:ea typeface="+mn-ea"/>
                              <a:cs typeface="+mn-cs"/>
                            </a:rPr>
                            <a:t>Standardabweichung</a:t>
                          </a:r>
                          <a:endParaRPr lang="de-DE" sz="1600" dirty="0">
                            <a:solidFill>
                              <a:schemeClr val="tx1"/>
                            </a:solidFill>
                            <a:latin typeface="Frutiger LT Com 55 Roman" panose="020B0503030504020204" pitchFamily="34" charset="0"/>
                            <a:ea typeface="+mn-ea"/>
                            <a:cs typeface="+mn-cs"/>
                          </a:endParaRPr>
                        </a:p>
                      </a:txBody>
                      <a:tcPr>
                        <a:solidFill>
                          <a:schemeClr val="bg1"/>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de-DE" sz="1100" b="0" i="1" kern="1200" smtClean="0">
                                    <a:solidFill>
                                      <a:schemeClr val="tx1"/>
                                    </a:solidFill>
                                    <a:latin typeface="Cambria Math"/>
                                    <a:ea typeface="+mn-ea"/>
                                    <a:cs typeface="+mn-cs"/>
                                  </a:rPr>
                                  <m:t>𝑠</m:t>
                                </m:r>
                                <m:r>
                                  <a:rPr lang="de-DE" sz="1100" b="0" i="1" kern="1200" smtClean="0">
                                    <a:solidFill>
                                      <a:schemeClr val="tx1"/>
                                    </a:solidFill>
                                    <a:latin typeface="Cambria Math"/>
                                    <a:ea typeface="+mn-ea"/>
                                    <a:cs typeface="+mn-cs"/>
                                  </a:rPr>
                                  <m:t>=</m:t>
                                </m:r>
                                <m:rad>
                                  <m:radPr>
                                    <m:degHide m:val="on"/>
                                    <m:ctrlPr>
                                      <a:rPr lang="de-DE" sz="1100" b="0" i="1" kern="1200" smtClean="0">
                                        <a:solidFill>
                                          <a:schemeClr val="tx1"/>
                                        </a:solidFill>
                                        <a:latin typeface="Cambria Math"/>
                                        <a:ea typeface="+mn-ea"/>
                                        <a:cs typeface="+mn-cs"/>
                                      </a:rPr>
                                    </m:ctrlPr>
                                  </m:radPr>
                                  <m:deg/>
                                  <m:e>
                                    <m:f>
                                      <m:fPr>
                                        <m:ctrlPr>
                                          <a:rPr lang="de-DE" sz="1100" b="0" i="1" kern="1200" smtClean="0">
                                            <a:solidFill>
                                              <a:schemeClr val="tx1"/>
                                            </a:solidFill>
                                            <a:latin typeface="Cambria Math"/>
                                            <a:ea typeface="+mn-ea"/>
                                            <a:cs typeface="+mn-cs"/>
                                          </a:rPr>
                                        </m:ctrlPr>
                                      </m:fPr>
                                      <m:num>
                                        <m:r>
                                          <a:rPr lang="de-DE" sz="1100" b="0" i="1" kern="1200" smtClean="0">
                                            <a:solidFill>
                                              <a:schemeClr val="tx1"/>
                                            </a:solidFill>
                                            <a:latin typeface="Cambria Math"/>
                                            <a:ea typeface="+mn-ea"/>
                                            <a:cs typeface="+mn-cs"/>
                                          </a:rPr>
                                          <m:t>1</m:t>
                                        </m:r>
                                      </m:num>
                                      <m:den>
                                        <m:r>
                                          <a:rPr lang="de-DE" sz="1100" b="0" i="1" kern="1200" smtClean="0">
                                            <a:solidFill>
                                              <a:schemeClr val="tx1"/>
                                            </a:solidFill>
                                            <a:latin typeface="Cambria Math"/>
                                            <a:ea typeface="+mn-ea"/>
                                            <a:cs typeface="+mn-cs"/>
                                          </a:rPr>
                                          <m:t>𝑛</m:t>
                                        </m:r>
                                        <m:r>
                                          <a:rPr lang="de-DE" sz="1100" b="0" i="1" kern="1200" smtClean="0">
                                            <a:solidFill>
                                              <a:schemeClr val="tx1"/>
                                            </a:solidFill>
                                            <a:latin typeface="Cambria Math"/>
                                            <a:ea typeface="+mn-ea"/>
                                            <a:cs typeface="+mn-cs"/>
                                          </a:rPr>
                                          <m:t>−1</m:t>
                                        </m:r>
                                      </m:den>
                                    </m:f>
                                    <m:nary>
                                      <m:naryPr>
                                        <m:chr m:val="∑"/>
                                        <m:limLoc m:val="subSup"/>
                                        <m:ctrlPr>
                                          <a:rPr lang="de-DE" sz="1100" b="0" i="1" kern="1200" smtClean="0">
                                            <a:solidFill>
                                              <a:schemeClr val="tx1"/>
                                            </a:solidFill>
                                            <a:latin typeface="Cambria Math"/>
                                            <a:ea typeface="+mn-ea"/>
                                            <a:cs typeface="+mn-cs"/>
                                          </a:rPr>
                                        </m:ctrlPr>
                                      </m:naryPr>
                                      <m:sub>
                                        <m:r>
                                          <m:rPr>
                                            <m:brk m:alnAt="25"/>
                                          </m:rPr>
                                          <a:rPr lang="de-DE" sz="1100" b="0" i="1" kern="1200" smtClean="0">
                                            <a:solidFill>
                                              <a:schemeClr val="tx1"/>
                                            </a:solidFill>
                                            <a:latin typeface="Cambria Math"/>
                                            <a:ea typeface="+mn-ea"/>
                                            <a:cs typeface="+mn-cs"/>
                                          </a:rPr>
                                          <m:t>𝑖</m:t>
                                        </m:r>
                                        <m:r>
                                          <a:rPr lang="de-DE" sz="1100" b="0" i="1" kern="1200" smtClean="0">
                                            <a:solidFill>
                                              <a:schemeClr val="tx1"/>
                                            </a:solidFill>
                                            <a:latin typeface="Cambria Math"/>
                                            <a:ea typeface="+mn-ea"/>
                                            <a:cs typeface="+mn-cs"/>
                                          </a:rPr>
                                          <m:t>=1</m:t>
                                        </m:r>
                                      </m:sub>
                                      <m:sup>
                                        <m:r>
                                          <a:rPr lang="de-DE" sz="1100" b="0" i="1" kern="1200" smtClean="0">
                                            <a:solidFill>
                                              <a:schemeClr val="tx1"/>
                                            </a:solidFill>
                                            <a:latin typeface="Cambria Math"/>
                                            <a:ea typeface="+mn-ea"/>
                                            <a:cs typeface="+mn-cs"/>
                                          </a:rPr>
                                          <m:t>𝑛</m:t>
                                        </m:r>
                                      </m:sup>
                                      <m:e>
                                        <m:sSub>
                                          <m:sSubPr>
                                            <m:ctrlPr>
                                              <a:rPr lang="de-DE" sz="1100" b="0" i="1" kern="1200" smtClean="0">
                                                <a:solidFill>
                                                  <a:schemeClr val="tx1"/>
                                                </a:solidFill>
                                                <a:latin typeface="Cambria Math"/>
                                                <a:ea typeface="+mn-ea"/>
                                                <a:cs typeface="+mn-cs"/>
                                              </a:rPr>
                                            </m:ctrlPr>
                                          </m:sSubPr>
                                          <m:e>
                                            <m:r>
                                              <a:rPr lang="de-DE" sz="1100" b="0" i="1" kern="1200" smtClean="0">
                                                <a:solidFill>
                                                  <a:schemeClr val="tx1"/>
                                                </a:solidFill>
                                                <a:latin typeface="Cambria Math"/>
                                                <a:ea typeface="+mn-ea"/>
                                                <a:cs typeface="+mn-cs"/>
                                              </a:rPr>
                                              <m:t>𝑥</m:t>
                                            </m:r>
                                          </m:e>
                                          <m:sub>
                                            <m:r>
                                              <a:rPr lang="de-DE" sz="1100" b="0" i="1" kern="1200" smtClean="0">
                                                <a:solidFill>
                                                  <a:schemeClr val="tx1"/>
                                                </a:solidFill>
                                                <a:latin typeface="Cambria Math"/>
                                                <a:ea typeface="+mn-ea"/>
                                                <a:cs typeface="+mn-cs"/>
                                              </a:rPr>
                                              <m:t>𝑖</m:t>
                                            </m:r>
                                          </m:sub>
                                        </m:sSub>
                                        <m:r>
                                          <a:rPr lang="de-DE" sz="1100" b="0" i="1" kern="1200" smtClean="0">
                                            <a:solidFill>
                                              <a:schemeClr val="tx1"/>
                                            </a:solidFill>
                                            <a:latin typeface="Cambria Math"/>
                                            <a:ea typeface="+mn-ea"/>
                                            <a:cs typeface="+mn-cs"/>
                                          </a:rPr>
                                          <m:t>−</m:t>
                                        </m:r>
                                        <m:acc>
                                          <m:accPr>
                                            <m:chr m:val="̅"/>
                                            <m:ctrlPr>
                                              <a:rPr lang="de-DE" sz="1100" b="0" i="1" kern="1200" smtClean="0">
                                                <a:solidFill>
                                                  <a:schemeClr val="tx1"/>
                                                </a:solidFill>
                                                <a:latin typeface="Cambria Math"/>
                                                <a:ea typeface="+mn-ea"/>
                                                <a:cs typeface="+mn-cs"/>
                                              </a:rPr>
                                            </m:ctrlPr>
                                          </m:accPr>
                                          <m:e>
                                            <m:r>
                                              <a:rPr lang="de-DE" sz="1100" b="0" i="1" kern="1200" smtClean="0">
                                                <a:solidFill>
                                                  <a:schemeClr val="tx1"/>
                                                </a:solidFill>
                                                <a:latin typeface="Cambria Math"/>
                                                <a:ea typeface="+mn-ea"/>
                                                <a:cs typeface="+mn-cs"/>
                                              </a:rPr>
                                              <m:t>𝑥</m:t>
                                            </m:r>
                                          </m:e>
                                        </m:acc>
                                      </m:e>
                                    </m:nary>
                                  </m:e>
                                </m:rad>
                              </m:oMath>
                            </m:oMathPara>
                          </a14:m>
                          <a:endParaRPr lang="de-DE" sz="1100" b="0" i="1" kern="1200" dirty="0">
                            <a:solidFill>
                              <a:schemeClr val="tx1"/>
                            </a:solidFill>
                            <a:latin typeface="Cambria Math"/>
                            <a:ea typeface="+mn-ea"/>
                            <a:cs typeface="+mn-cs"/>
                          </a:endParaRPr>
                        </a:p>
                      </a:txBody>
                      <a:tcPr>
                        <a:solidFill>
                          <a:schemeClr val="bg1"/>
                        </a:solidFill>
                      </a:tcPr>
                    </a:tc>
                  </a:tr>
                  <a:tr h="414414">
                    <a:tc>
                      <a:txBody>
                        <a:bodyPr/>
                        <a:lstStyle/>
                        <a:p>
                          <a:r>
                            <a:rPr lang="de-DE" sz="1600" dirty="0" smtClean="0">
                              <a:solidFill>
                                <a:schemeClr val="tx1"/>
                              </a:solidFill>
                              <a:latin typeface="Frutiger LT Com 55 Roman" panose="020B0503030504020204" pitchFamily="34" charset="0"/>
                              <a:ea typeface="+mn-ea"/>
                              <a:cs typeface="+mn-cs"/>
                            </a:rPr>
                            <a:t>Wölbung</a:t>
                          </a:r>
                          <a:endParaRPr lang="de-DE" sz="1600" dirty="0">
                            <a:solidFill>
                              <a:schemeClr val="tx1"/>
                            </a:solidFill>
                            <a:latin typeface="Frutiger LT Com 55 Roman" panose="020B0503030504020204" pitchFamily="34" charset="0"/>
                            <a:ea typeface="+mn-ea"/>
                            <a:cs typeface="+mn-cs"/>
                          </a:endParaRPr>
                        </a:p>
                      </a:txBody>
                      <a:tcPr>
                        <a:solidFill>
                          <a:schemeClr val="bg1"/>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de-DE" sz="1100" b="0" i="1" kern="1200" smtClean="0">
                                    <a:solidFill>
                                      <a:schemeClr val="tx1"/>
                                    </a:solidFill>
                                    <a:latin typeface="Cambria Math"/>
                                    <a:ea typeface="+mn-ea"/>
                                    <a:cs typeface="+mn-cs"/>
                                  </a:rPr>
                                  <m:t>𝑤</m:t>
                                </m:r>
                                <m:r>
                                  <a:rPr lang="de-DE" sz="1100" b="0" i="1" kern="1200" smtClean="0">
                                    <a:solidFill>
                                      <a:schemeClr val="tx1"/>
                                    </a:solidFill>
                                    <a:latin typeface="Cambria Math"/>
                                    <a:ea typeface="+mn-ea"/>
                                    <a:cs typeface="+mn-cs"/>
                                  </a:rPr>
                                  <m:t>=</m:t>
                                </m:r>
                                <m:f>
                                  <m:fPr>
                                    <m:ctrlPr>
                                      <a:rPr lang="de-DE" sz="1100" b="0" i="1" kern="1200" smtClean="0">
                                        <a:solidFill>
                                          <a:schemeClr val="tx1"/>
                                        </a:solidFill>
                                        <a:latin typeface="Cambria Math"/>
                                        <a:ea typeface="+mn-ea"/>
                                        <a:cs typeface="+mn-cs"/>
                                      </a:rPr>
                                    </m:ctrlPr>
                                  </m:fPr>
                                  <m:num>
                                    <m:r>
                                      <a:rPr lang="de-DE" sz="1100" b="0" i="1" kern="1200" smtClean="0">
                                        <a:solidFill>
                                          <a:schemeClr val="tx1"/>
                                        </a:solidFill>
                                        <a:latin typeface="Cambria Math"/>
                                        <a:ea typeface="+mn-ea"/>
                                        <a:cs typeface="+mn-cs"/>
                                      </a:rPr>
                                      <m:t>1</m:t>
                                    </m:r>
                                  </m:num>
                                  <m:den>
                                    <m:r>
                                      <a:rPr lang="de-DE" sz="1100" b="0" i="1" kern="1200" smtClean="0">
                                        <a:solidFill>
                                          <a:schemeClr val="tx1"/>
                                        </a:solidFill>
                                        <a:latin typeface="Cambria Math"/>
                                        <a:ea typeface="+mn-ea"/>
                                        <a:cs typeface="+mn-cs"/>
                                      </a:rPr>
                                      <m:t>𝑛</m:t>
                                    </m:r>
                                  </m:den>
                                </m:f>
                                <m:nary>
                                  <m:naryPr>
                                    <m:chr m:val="∑"/>
                                    <m:limLoc m:val="subSup"/>
                                    <m:ctrlPr>
                                      <a:rPr lang="de-DE" sz="1100" b="0" i="1" kern="1200" smtClean="0">
                                        <a:solidFill>
                                          <a:schemeClr val="tx1"/>
                                        </a:solidFill>
                                        <a:latin typeface="Cambria Math"/>
                                        <a:ea typeface="+mn-ea"/>
                                        <a:cs typeface="+mn-cs"/>
                                      </a:rPr>
                                    </m:ctrlPr>
                                  </m:naryPr>
                                  <m:sub>
                                    <m:r>
                                      <m:rPr>
                                        <m:brk m:alnAt="25"/>
                                      </m:rPr>
                                      <a:rPr lang="de-DE" sz="1100" b="0" i="1" kern="1200" smtClean="0">
                                        <a:solidFill>
                                          <a:schemeClr val="tx1"/>
                                        </a:solidFill>
                                        <a:latin typeface="Cambria Math"/>
                                        <a:ea typeface="+mn-ea"/>
                                        <a:cs typeface="+mn-cs"/>
                                      </a:rPr>
                                      <m:t>𝑖</m:t>
                                    </m:r>
                                    <m:r>
                                      <a:rPr lang="de-DE" sz="1100" b="0" i="1" kern="1200" smtClean="0">
                                        <a:solidFill>
                                          <a:schemeClr val="tx1"/>
                                        </a:solidFill>
                                        <a:latin typeface="Cambria Math"/>
                                        <a:ea typeface="+mn-ea"/>
                                        <a:cs typeface="+mn-cs"/>
                                      </a:rPr>
                                      <m:t>=1</m:t>
                                    </m:r>
                                  </m:sub>
                                  <m:sup>
                                    <m:r>
                                      <a:rPr lang="de-DE" sz="1100" b="0" i="1" kern="1200" smtClean="0">
                                        <a:solidFill>
                                          <a:schemeClr val="tx1"/>
                                        </a:solidFill>
                                        <a:latin typeface="Cambria Math"/>
                                        <a:ea typeface="+mn-ea"/>
                                        <a:cs typeface="+mn-cs"/>
                                      </a:rPr>
                                      <m:t>𝑛</m:t>
                                    </m:r>
                                  </m:sup>
                                  <m:e>
                                    <m:sSup>
                                      <m:sSupPr>
                                        <m:ctrlPr>
                                          <a:rPr lang="de-DE" sz="1100" b="0" i="1" kern="1200" smtClean="0">
                                            <a:solidFill>
                                              <a:schemeClr val="tx1"/>
                                            </a:solidFill>
                                            <a:latin typeface="Cambria Math"/>
                                            <a:ea typeface="+mn-ea"/>
                                            <a:cs typeface="+mn-cs"/>
                                          </a:rPr>
                                        </m:ctrlPr>
                                      </m:sSupPr>
                                      <m:e>
                                        <m:d>
                                          <m:dPr>
                                            <m:ctrlPr>
                                              <a:rPr lang="de-DE" sz="1100" b="0" i="1" kern="1200" smtClean="0">
                                                <a:solidFill>
                                                  <a:schemeClr val="tx1"/>
                                                </a:solidFill>
                                                <a:latin typeface="Cambria Math"/>
                                                <a:ea typeface="+mn-ea"/>
                                                <a:cs typeface="+mn-cs"/>
                                              </a:rPr>
                                            </m:ctrlPr>
                                          </m:dPr>
                                          <m:e>
                                            <m:f>
                                              <m:fPr>
                                                <m:ctrlPr>
                                                  <a:rPr lang="de-DE" sz="1100" b="0" i="1" kern="1200" smtClean="0">
                                                    <a:solidFill>
                                                      <a:schemeClr val="tx1"/>
                                                    </a:solidFill>
                                                    <a:latin typeface="Cambria Math"/>
                                                    <a:ea typeface="+mn-ea"/>
                                                    <a:cs typeface="+mn-cs"/>
                                                  </a:rPr>
                                                </m:ctrlPr>
                                              </m:fPr>
                                              <m:num>
                                                <m:sSub>
                                                  <m:sSubPr>
                                                    <m:ctrlPr>
                                                      <a:rPr lang="de-DE" sz="1100" b="0" i="1" kern="1200" smtClean="0">
                                                        <a:solidFill>
                                                          <a:schemeClr val="tx1"/>
                                                        </a:solidFill>
                                                        <a:latin typeface="Cambria Math"/>
                                                        <a:ea typeface="+mn-ea"/>
                                                        <a:cs typeface="+mn-cs"/>
                                                      </a:rPr>
                                                    </m:ctrlPr>
                                                  </m:sSubPr>
                                                  <m:e>
                                                    <m:r>
                                                      <a:rPr lang="de-DE" sz="1100" b="0" i="1" kern="1200" smtClean="0">
                                                        <a:solidFill>
                                                          <a:schemeClr val="tx1"/>
                                                        </a:solidFill>
                                                        <a:latin typeface="Cambria Math"/>
                                                        <a:ea typeface="+mn-ea"/>
                                                        <a:cs typeface="+mn-cs"/>
                                                      </a:rPr>
                                                      <m:t>𝑥</m:t>
                                                    </m:r>
                                                  </m:e>
                                                  <m:sub>
                                                    <m:r>
                                                      <a:rPr lang="de-DE" sz="1100" b="0" i="1" kern="1200" smtClean="0">
                                                        <a:solidFill>
                                                          <a:schemeClr val="tx1"/>
                                                        </a:solidFill>
                                                        <a:latin typeface="Cambria Math"/>
                                                        <a:ea typeface="+mn-ea"/>
                                                        <a:cs typeface="+mn-cs"/>
                                                      </a:rPr>
                                                      <m:t>𝑖</m:t>
                                                    </m:r>
                                                  </m:sub>
                                                </m:sSub>
                                                <m:r>
                                                  <a:rPr lang="de-DE" sz="1100" b="0" i="1" kern="1200" smtClean="0">
                                                    <a:solidFill>
                                                      <a:schemeClr val="tx1"/>
                                                    </a:solidFill>
                                                    <a:latin typeface="Cambria Math"/>
                                                    <a:ea typeface="+mn-ea"/>
                                                    <a:cs typeface="+mn-cs"/>
                                                  </a:rPr>
                                                  <m:t>−</m:t>
                                                </m:r>
                                                <m:acc>
                                                  <m:accPr>
                                                    <m:chr m:val="̅"/>
                                                    <m:ctrlPr>
                                                      <a:rPr lang="de-DE" sz="1100" b="0" i="1" kern="1200" smtClean="0">
                                                        <a:solidFill>
                                                          <a:schemeClr val="tx1"/>
                                                        </a:solidFill>
                                                        <a:latin typeface="Cambria Math"/>
                                                        <a:ea typeface="+mn-ea"/>
                                                        <a:cs typeface="+mn-cs"/>
                                                      </a:rPr>
                                                    </m:ctrlPr>
                                                  </m:accPr>
                                                  <m:e>
                                                    <m:r>
                                                      <a:rPr lang="de-DE" sz="1100" b="0" i="1" kern="1200" smtClean="0">
                                                        <a:solidFill>
                                                          <a:schemeClr val="tx1"/>
                                                        </a:solidFill>
                                                        <a:latin typeface="Cambria Math"/>
                                                        <a:ea typeface="+mn-ea"/>
                                                        <a:cs typeface="+mn-cs"/>
                                                      </a:rPr>
                                                      <m:t>𝑥</m:t>
                                                    </m:r>
                                                  </m:e>
                                                </m:acc>
                                              </m:num>
                                              <m:den>
                                                <m:r>
                                                  <a:rPr lang="de-DE" sz="1100" b="0" i="1" kern="1200" smtClean="0">
                                                    <a:solidFill>
                                                      <a:schemeClr val="tx1"/>
                                                    </a:solidFill>
                                                    <a:latin typeface="Cambria Math"/>
                                                    <a:ea typeface="+mn-ea"/>
                                                    <a:cs typeface="+mn-cs"/>
                                                  </a:rPr>
                                                  <m:t>𝑠</m:t>
                                                </m:r>
                                              </m:den>
                                            </m:f>
                                          </m:e>
                                        </m:d>
                                      </m:e>
                                      <m:sup>
                                        <m:r>
                                          <a:rPr lang="de-DE" sz="1100" b="0" i="1" kern="1200" smtClean="0">
                                            <a:solidFill>
                                              <a:schemeClr val="tx1"/>
                                            </a:solidFill>
                                            <a:latin typeface="Cambria Math"/>
                                            <a:ea typeface="+mn-ea"/>
                                            <a:cs typeface="+mn-cs"/>
                                          </a:rPr>
                                          <m:t>4</m:t>
                                        </m:r>
                                      </m:sup>
                                    </m:sSup>
                                  </m:e>
                                </m:nary>
                              </m:oMath>
                            </m:oMathPara>
                          </a14:m>
                          <a:endParaRPr lang="de-DE" sz="1100" b="0" i="1" kern="1200" dirty="0">
                            <a:solidFill>
                              <a:schemeClr val="tx1"/>
                            </a:solidFill>
                            <a:latin typeface="Cambria Math"/>
                            <a:ea typeface="+mn-ea"/>
                            <a:cs typeface="+mn-cs"/>
                          </a:endParaRPr>
                        </a:p>
                      </a:txBody>
                      <a:tcPr>
                        <a:solidFill>
                          <a:schemeClr val="bg1"/>
                        </a:solidFill>
                      </a:tcPr>
                    </a:tc>
                  </a:tr>
                  <a:tr h="415051">
                    <a:tc>
                      <a:txBody>
                        <a:bodyPr/>
                        <a:lstStyle/>
                        <a:p>
                          <a:r>
                            <a:rPr lang="de-DE" sz="1600" dirty="0" smtClean="0">
                              <a:solidFill>
                                <a:schemeClr val="tx1"/>
                              </a:solidFill>
                              <a:latin typeface="Frutiger LT Com 55 Roman" panose="020B0503030504020204" pitchFamily="34" charset="0"/>
                              <a:ea typeface="+mn-ea"/>
                              <a:cs typeface="+mn-cs"/>
                            </a:rPr>
                            <a:t>Schiefe</a:t>
                          </a:r>
                          <a:endParaRPr lang="de-DE" sz="1600" dirty="0">
                            <a:solidFill>
                              <a:schemeClr val="tx1"/>
                            </a:solidFill>
                            <a:latin typeface="Frutiger LT Com 55 Roman" panose="020B0503030504020204" pitchFamily="34" charset="0"/>
                            <a:ea typeface="+mn-ea"/>
                            <a:cs typeface="+mn-cs"/>
                          </a:endParaRPr>
                        </a:p>
                      </a:txBody>
                      <a:tcPr>
                        <a:solidFill>
                          <a:schemeClr val="bg1"/>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de-DE" sz="1100" b="0" i="1" kern="1200" smtClean="0">
                                    <a:solidFill>
                                      <a:schemeClr val="tx1"/>
                                    </a:solidFill>
                                    <a:latin typeface="Cambria Math"/>
                                    <a:ea typeface="+mn-ea"/>
                                    <a:cs typeface="+mn-cs"/>
                                  </a:rPr>
                                  <m:t>𝑣</m:t>
                                </m:r>
                                <m:r>
                                  <a:rPr lang="de-DE" sz="1100" b="0" i="1" kern="1200" smtClean="0">
                                    <a:solidFill>
                                      <a:schemeClr val="tx1"/>
                                    </a:solidFill>
                                    <a:latin typeface="Cambria Math"/>
                                    <a:ea typeface="+mn-ea"/>
                                    <a:cs typeface="+mn-cs"/>
                                  </a:rPr>
                                  <m:t>=</m:t>
                                </m:r>
                                <m:f>
                                  <m:fPr>
                                    <m:ctrlPr>
                                      <a:rPr lang="de-DE" sz="1100" b="0" i="1" kern="1200" smtClean="0">
                                        <a:solidFill>
                                          <a:schemeClr val="tx1"/>
                                        </a:solidFill>
                                        <a:latin typeface="Cambria Math"/>
                                        <a:ea typeface="+mn-ea"/>
                                        <a:cs typeface="+mn-cs"/>
                                      </a:rPr>
                                    </m:ctrlPr>
                                  </m:fPr>
                                  <m:num>
                                    <m:r>
                                      <a:rPr lang="de-DE" sz="1100" b="0" i="1" kern="1200" smtClean="0">
                                        <a:solidFill>
                                          <a:schemeClr val="tx1"/>
                                        </a:solidFill>
                                        <a:latin typeface="Cambria Math"/>
                                        <a:ea typeface="+mn-ea"/>
                                        <a:cs typeface="+mn-cs"/>
                                      </a:rPr>
                                      <m:t>1</m:t>
                                    </m:r>
                                  </m:num>
                                  <m:den>
                                    <m:r>
                                      <a:rPr lang="de-DE" sz="1100" b="0" i="1" kern="1200" smtClean="0">
                                        <a:solidFill>
                                          <a:schemeClr val="tx1"/>
                                        </a:solidFill>
                                        <a:latin typeface="Cambria Math"/>
                                        <a:ea typeface="+mn-ea"/>
                                        <a:cs typeface="+mn-cs"/>
                                      </a:rPr>
                                      <m:t>𝑛</m:t>
                                    </m:r>
                                  </m:den>
                                </m:f>
                                <m:nary>
                                  <m:naryPr>
                                    <m:chr m:val="∑"/>
                                    <m:limLoc m:val="subSup"/>
                                    <m:ctrlPr>
                                      <a:rPr lang="de-DE" sz="1100" b="0" i="1" kern="1200" smtClean="0">
                                        <a:solidFill>
                                          <a:schemeClr val="tx1"/>
                                        </a:solidFill>
                                        <a:latin typeface="Cambria Math"/>
                                        <a:ea typeface="+mn-ea"/>
                                        <a:cs typeface="+mn-cs"/>
                                      </a:rPr>
                                    </m:ctrlPr>
                                  </m:naryPr>
                                  <m:sub>
                                    <m:r>
                                      <m:rPr>
                                        <m:brk m:alnAt="25"/>
                                      </m:rPr>
                                      <a:rPr lang="de-DE" sz="1100" b="0" i="1" kern="1200" smtClean="0">
                                        <a:solidFill>
                                          <a:schemeClr val="tx1"/>
                                        </a:solidFill>
                                        <a:latin typeface="Cambria Math"/>
                                        <a:ea typeface="+mn-ea"/>
                                        <a:cs typeface="+mn-cs"/>
                                      </a:rPr>
                                      <m:t>𝑖</m:t>
                                    </m:r>
                                    <m:r>
                                      <a:rPr lang="de-DE" sz="1100" b="0" i="1" kern="1200" smtClean="0">
                                        <a:solidFill>
                                          <a:schemeClr val="tx1"/>
                                        </a:solidFill>
                                        <a:latin typeface="Cambria Math"/>
                                        <a:ea typeface="+mn-ea"/>
                                        <a:cs typeface="+mn-cs"/>
                                      </a:rPr>
                                      <m:t>=1</m:t>
                                    </m:r>
                                  </m:sub>
                                  <m:sup>
                                    <m:r>
                                      <a:rPr lang="de-DE" sz="1100" b="0" i="1" kern="1200" smtClean="0">
                                        <a:solidFill>
                                          <a:schemeClr val="tx1"/>
                                        </a:solidFill>
                                        <a:latin typeface="Cambria Math"/>
                                        <a:ea typeface="+mn-ea"/>
                                        <a:cs typeface="+mn-cs"/>
                                      </a:rPr>
                                      <m:t>𝑛</m:t>
                                    </m:r>
                                  </m:sup>
                                  <m:e>
                                    <m:sSup>
                                      <m:sSupPr>
                                        <m:ctrlPr>
                                          <a:rPr lang="de-DE" sz="1100" b="0" i="1" kern="1200" smtClean="0">
                                            <a:solidFill>
                                              <a:schemeClr val="tx1"/>
                                            </a:solidFill>
                                            <a:latin typeface="Cambria Math"/>
                                            <a:ea typeface="+mn-ea"/>
                                            <a:cs typeface="+mn-cs"/>
                                          </a:rPr>
                                        </m:ctrlPr>
                                      </m:sSupPr>
                                      <m:e>
                                        <m:d>
                                          <m:dPr>
                                            <m:ctrlPr>
                                              <a:rPr lang="de-DE" sz="1100" b="0" i="1" kern="1200" smtClean="0">
                                                <a:solidFill>
                                                  <a:schemeClr val="tx1"/>
                                                </a:solidFill>
                                                <a:latin typeface="Cambria Math"/>
                                                <a:ea typeface="+mn-ea"/>
                                                <a:cs typeface="+mn-cs"/>
                                              </a:rPr>
                                            </m:ctrlPr>
                                          </m:dPr>
                                          <m:e>
                                            <m:f>
                                              <m:fPr>
                                                <m:ctrlPr>
                                                  <a:rPr lang="de-DE" sz="1100" b="0" i="1" kern="1200" smtClean="0">
                                                    <a:solidFill>
                                                      <a:schemeClr val="tx1"/>
                                                    </a:solidFill>
                                                    <a:latin typeface="Cambria Math"/>
                                                    <a:ea typeface="+mn-ea"/>
                                                    <a:cs typeface="+mn-cs"/>
                                                  </a:rPr>
                                                </m:ctrlPr>
                                              </m:fPr>
                                              <m:num>
                                                <m:sSub>
                                                  <m:sSubPr>
                                                    <m:ctrlPr>
                                                      <a:rPr lang="de-DE" sz="1100" b="0" i="1" kern="1200" smtClean="0">
                                                        <a:solidFill>
                                                          <a:schemeClr val="tx1"/>
                                                        </a:solidFill>
                                                        <a:latin typeface="Cambria Math"/>
                                                        <a:ea typeface="+mn-ea"/>
                                                        <a:cs typeface="+mn-cs"/>
                                                      </a:rPr>
                                                    </m:ctrlPr>
                                                  </m:sSubPr>
                                                  <m:e>
                                                    <m:r>
                                                      <a:rPr lang="de-DE" sz="1100" b="0" i="1" kern="1200" smtClean="0">
                                                        <a:solidFill>
                                                          <a:schemeClr val="tx1"/>
                                                        </a:solidFill>
                                                        <a:latin typeface="Cambria Math"/>
                                                        <a:ea typeface="+mn-ea"/>
                                                        <a:cs typeface="+mn-cs"/>
                                                      </a:rPr>
                                                      <m:t>𝑥</m:t>
                                                    </m:r>
                                                  </m:e>
                                                  <m:sub>
                                                    <m:r>
                                                      <a:rPr lang="de-DE" sz="1100" b="0" i="1" kern="1200" smtClean="0">
                                                        <a:solidFill>
                                                          <a:schemeClr val="tx1"/>
                                                        </a:solidFill>
                                                        <a:latin typeface="Cambria Math"/>
                                                        <a:ea typeface="+mn-ea"/>
                                                        <a:cs typeface="+mn-cs"/>
                                                      </a:rPr>
                                                      <m:t>𝑖</m:t>
                                                    </m:r>
                                                  </m:sub>
                                                </m:sSub>
                                                <m:r>
                                                  <a:rPr lang="de-DE" sz="1100" b="0" i="1" kern="1200" smtClean="0">
                                                    <a:solidFill>
                                                      <a:schemeClr val="tx1"/>
                                                    </a:solidFill>
                                                    <a:latin typeface="Cambria Math"/>
                                                    <a:ea typeface="+mn-ea"/>
                                                    <a:cs typeface="+mn-cs"/>
                                                  </a:rPr>
                                                  <m:t>−</m:t>
                                                </m:r>
                                                <m:acc>
                                                  <m:accPr>
                                                    <m:chr m:val="̅"/>
                                                    <m:ctrlPr>
                                                      <a:rPr lang="de-DE" sz="1100" b="0" i="1" kern="1200" smtClean="0">
                                                        <a:solidFill>
                                                          <a:schemeClr val="tx1"/>
                                                        </a:solidFill>
                                                        <a:latin typeface="Cambria Math"/>
                                                        <a:ea typeface="+mn-ea"/>
                                                        <a:cs typeface="+mn-cs"/>
                                                      </a:rPr>
                                                    </m:ctrlPr>
                                                  </m:accPr>
                                                  <m:e>
                                                    <m:r>
                                                      <a:rPr lang="de-DE" sz="1100" b="0" i="1" kern="1200" smtClean="0">
                                                        <a:solidFill>
                                                          <a:schemeClr val="tx1"/>
                                                        </a:solidFill>
                                                        <a:latin typeface="Cambria Math"/>
                                                        <a:ea typeface="+mn-ea"/>
                                                        <a:cs typeface="+mn-cs"/>
                                                      </a:rPr>
                                                      <m:t>𝑥</m:t>
                                                    </m:r>
                                                  </m:e>
                                                </m:acc>
                                              </m:num>
                                              <m:den>
                                                <m:r>
                                                  <a:rPr lang="de-DE" sz="1100" b="0" i="1" kern="1200" smtClean="0">
                                                    <a:solidFill>
                                                      <a:schemeClr val="tx1"/>
                                                    </a:solidFill>
                                                    <a:latin typeface="Cambria Math"/>
                                                    <a:ea typeface="+mn-ea"/>
                                                    <a:cs typeface="+mn-cs"/>
                                                  </a:rPr>
                                                  <m:t>𝑠</m:t>
                                                </m:r>
                                              </m:den>
                                            </m:f>
                                          </m:e>
                                        </m:d>
                                      </m:e>
                                      <m:sup>
                                        <m:r>
                                          <a:rPr lang="de-DE" sz="1100" b="0" i="1" kern="1200" smtClean="0">
                                            <a:solidFill>
                                              <a:schemeClr val="tx1"/>
                                            </a:solidFill>
                                            <a:latin typeface="Cambria Math"/>
                                            <a:ea typeface="+mn-ea"/>
                                            <a:cs typeface="+mn-cs"/>
                                          </a:rPr>
                                          <m:t>3</m:t>
                                        </m:r>
                                      </m:sup>
                                    </m:sSup>
                                  </m:e>
                                </m:nary>
                              </m:oMath>
                            </m:oMathPara>
                          </a14:m>
                          <a:endParaRPr lang="de-DE" sz="1100" b="0" i="1" kern="1200" dirty="0">
                            <a:solidFill>
                              <a:schemeClr val="tx1"/>
                            </a:solidFill>
                            <a:latin typeface="Cambria Math"/>
                            <a:ea typeface="+mn-ea"/>
                            <a:cs typeface="+mn-cs"/>
                          </a:endParaRPr>
                        </a:p>
                      </a:txBody>
                      <a:tcPr>
                        <a:solidFill>
                          <a:schemeClr val="bg1"/>
                        </a:solidFill>
                      </a:tcPr>
                    </a:tc>
                  </a:tr>
                  <a:tr h="389670">
                    <a:tc>
                      <a:txBody>
                        <a:bodyPr/>
                        <a:lstStyle/>
                        <a:p>
                          <a:r>
                            <a:rPr lang="de-DE" sz="1600" dirty="0" smtClean="0">
                              <a:solidFill>
                                <a:schemeClr val="tx1"/>
                              </a:solidFill>
                              <a:latin typeface="Frutiger LT Com 55 Roman" panose="020B0503030504020204" pitchFamily="34" charset="0"/>
                              <a:ea typeface="+mn-ea"/>
                              <a:cs typeface="+mn-cs"/>
                            </a:rPr>
                            <a:t>Effektivwert</a:t>
                          </a:r>
                          <a:endParaRPr lang="de-DE" sz="1600" dirty="0">
                            <a:solidFill>
                              <a:schemeClr val="tx1"/>
                            </a:solidFill>
                            <a:latin typeface="Frutiger LT Com 55 Roman" panose="020B0503030504020204" pitchFamily="34" charset="0"/>
                            <a:ea typeface="+mn-ea"/>
                            <a:cs typeface="+mn-cs"/>
                          </a:endParaRPr>
                        </a:p>
                      </a:txBody>
                      <a:tcPr>
                        <a:solidFill>
                          <a:schemeClr val="bg1"/>
                        </a:solidFill>
                      </a:tcPr>
                    </a:tc>
                    <a:tc>
                      <a:txBody>
                        <a:bodyPr/>
                        <a:lstStyle/>
                        <a:p>
                          <a:pPr marL="0" algn="l" defTabSz="914400" rtl="0" eaLnBrk="1" latinLnBrk="0" hangingPunct="1"/>
                          <a14:m>
                            <m:oMathPara xmlns:m="http://schemas.openxmlformats.org/officeDocument/2006/math">
                              <m:oMathParaPr>
                                <m:jc m:val="centerGroup"/>
                              </m:oMathParaPr>
                              <m:oMath xmlns:m="http://schemas.openxmlformats.org/officeDocument/2006/math">
                                <m:r>
                                  <a:rPr lang="de-DE" sz="1100" b="0" i="1" kern="1200" smtClean="0">
                                    <a:solidFill>
                                      <a:schemeClr val="tx1"/>
                                    </a:solidFill>
                                    <a:latin typeface="Cambria Math"/>
                                    <a:ea typeface="+mn-ea"/>
                                    <a:cs typeface="+mn-cs"/>
                                  </a:rPr>
                                  <m:t>𝑅𝑀𝑆</m:t>
                                </m:r>
                                <m:r>
                                  <a:rPr lang="de-DE" sz="1100" b="0" i="1" kern="1200" smtClean="0">
                                    <a:solidFill>
                                      <a:schemeClr val="tx1"/>
                                    </a:solidFill>
                                    <a:latin typeface="Cambria Math"/>
                                    <a:ea typeface="+mn-ea"/>
                                    <a:cs typeface="+mn-cs"/>
                                  </a:rPr>
                                  <m:t>=</m:t>
                                </m:r>
                                <m:f>
                                  <m:fPr>
                                    <m:ctrlPr>
                                      <a:rPr lang="de-DE" sz="1100" b="0" i="1" kern="1200" smtClean="0">
                                        <a:solidFill>
                                          <a:schemeClr val="tx1"/>
                                        </a:solidFill>
                                        <a:latin typeface="Cambria Math"/>
                                        <a:ea typeface="+mn-ea"/>
                                        <a:cs typeface="+mn-cs"/>
                                      </a:rPr>
                                    </m:ctrlPr>
                                  </m:fPr>
                                  <m:num>
                                    <m:r>
                                      <a:rPr lang="de-DE" sz="1100" b="0" i="1" kern="1200" smtClean="0">
                                        <a:solidFill>
                                          <a:schemeClr val="tx1"/>
                                        </a:solidFill>
                                        <a:latin typeface="Cambria Math"/>
                                        <a:ea typeface="+mn-ea"/>
                                        <a:cs typeface="+mn-cs"/>
                                      </a:rPr>
                                      <m:t>1</m:t>
                                    </m:r>
                                  </m:num>
                                  <m:den>
                                    <m:r>
                                      <a:rPr lang="de-DE" sz="1100" b="0" i="1" kern="1200" smtClean="0">
                                        <a:solidFill>
                                          <a:schemeClr val="tx1"/>
                                        </a:solidFill>
                                        <a:latin typeface="Cambria Math"/>
                                        <a:ea typeface="+mn-ea"/>
                                        <a:cs typeface="+mn-cs"/>
                                      </a:rPr>
                                      <m:t>𝑛</m:t>
                                    </m:r>
                                  </m:den>
                                </m:f>
                                <m:nary>
                                  <m:naryPr>
                                    <m:chr m:val="∑"/>
                                    <m:limLoc m:val="subSup"/>
                                    <m:ctrlPr>
                                      <a:rPr lang="de-DE" sz="1100" b="0" i="1" kern="1200" smtClean="0">
                                        <a:solidFill>
                                          <a:schemeClr val="tx1"/>
                                        </a:solidFill>
                                        <a:latin typeface="Cambria Math"/>
                                        <a:ea typeface="+mn-ea"/>
                                        <a:cs typeface="+mn-cs"/>
                                      </a:rPr>
                                    </m:ctrlPr>
                                  </m:naryPr>
                                  <m:sub>
                                    <m:r>
                                      <m:rPr>
                                        <m:brk m:alnAt="25"/>
                                      </m:rPr>
                                      <a:rPr lang="de-DE" sz="1100" b="0" i="1" kern="1200" smtClean="0">
                                        <a:solidFill>
                                          <a:schemeClr val="tx1"/>
                                        </a:solidFill>
                                        <a:latin typeface="Cambria Math"/>
                                        <a:ea typeface="+mn-ea"/>
                                        <a:cs typeface="+mn-cs"/>
                                      </a:rPr>
                                      <m:t>𝑖</m:t>
                                    </m:r>
                                    <m:r>
                                      <a:rPr lang="de-DE" sz="1100" b="0" i="1" kern="1200" smtClean="0">
                                        <a:solidFill>
                                          <a:schemeClr val="tx1"/>
                                        </a:solidFill>
                                        <a:latin typeface="Cambria Math"/>
                                        <a:ea typeface="+mn-ea"/>
                                        <a:cs typeface="+mn-cs"/>
                                      </a:rPr>
                                      <m:t>=1</m:t>
                                    </m:r>
                                  </m:sub>
                                  <m:sup>
                                    <m:r>
                                      <a:rPr lang="de-DE" sz="1100" b="0" i="1" kern="1200" smtClean="0">
                                        <a:solidFill>
                                          <a:schemeClr val="tx1"/>
                                        </a:solidFill>
                                        <a:latin typeface="Cambria Math"/>
                                        <a:ea typeface="+mn-ea"/>
                                        <a:cs typeface="+mn-cs"/>
                                      </a:rPr>
                                      <m:t>𝑛</m:t>
                                    </m:r>
                                  </m:sup>
                                  <m:e>
                                    <m:sSup>
                                      <m:sSupPr>
                                        <m:ctrlPr>
                                          <a:rPr lang="de-DE" sz="1100" b="0" i="1" kern="1200" smtClean="0">
                                            <a:solidFill>
                                              <a:schemeClr val="tx1"/>
                                            </a:solidFill>
                                            <a:latin typeface="Cambria Math"/>
                                            <a:ea typeface="+mn-ea"/>
                                            <a:cs typeface="+mn-cs"/>
                                          </a:rPr>
                                        </m:ctrlPr>
                                      </m:sSupPr>
                                      <m:e>
                                        <m:sSub>
                                          <m:sSubPr>
                                            <m:ctrlPr>
                                              <a:rPr lang="de-DE" sz="1100" b="0" i="1" kern="1200" smtClean="0">
                                                <a:solidFill>
                                                  <a:schemeClr val="tx1"/>
                                                </a:solidFill>
                                                <a:latin typeface="Cambria Math"/>
                                                <a:ea typeface="+mn-ea"/>
                                                <a:cs typeface="+mn-cs"/>
                                              </a:rPr>
                                            </m:ctrlPr>
                                          </m:sSubPr>
                                          <m:e>
                                            <m:r>
                                              <a:rPr lang="de-DE" sz="1100" b="0" i="1" kern="1200" smtClean="0">
                                                <a:solidFill>
                                                  <a:schemeClr val="tx1"/>
                                                </a:solidFill>
                                                <a:latin typeface="Cambria Math"/>
                                                <a:ea typeface="+mn-ea"/>
                                                <a:cs typeface="+mn-cs"/>
                                              </a:rPr>
                                              <m:t>𝑥</m:t>
                                            </m:r>
                                          </m:e>
                                          <m:sub>
                                            <m:r>
                                              <a:rPr lang="de-DE" sz="1100" b="0" i="1" kern="1200" smtClean="0">
                                                <a:solidFill>
                                                  <a:schemeClr val="tx1"/>
                                                </a:solidFill>
                                                <a:latin typeface="Cambria Math"/>
                                                <a:ea typeface="+mn-ea"/>
                                                <a:cs typeface="+mn-cs"/>
                                              </a:rPr>
                                              <m:t>𝑖</m:t>
                                            </m:r>
                                          </m:sub>
                                        </m:sSub>
                                      </m:e>
                                      <m:sup>
                                        <m:r>
                                          <a:rPr lang="de-DE" sz="1100" b="0" i="1" kern="1200" smtClean="0">
                                            <a:solidFill>
                                              <a:schemeClr val="tx1"/>
                                            </a:solidFill>
                                            <a:latin typeface="Cambria Math"/>
                                            <a:ea typeface="+mn-ea"/>
                                            <a:cs typeface="+mn-cs"/>
                                          </a:rPr>
                                          <m:t>2</m:t>
                                        </m:r>
                                      </m:sup>
                                    </m:sSup>
                                  </m:e>
                                </m:nary>
                              </m:oMath>
                            </m:oMathPara>
                          </a14:m>
                          <a:endParaRPr lang="de-DE" sz="1100" b="0" i="1" kern="1200" dirty="0">
                            <a:solidFill>
                              <a:schemeClr val="tx1"/>
                            </a:solidFill>
                            <a:latin typeface="Cambria Math"/>
                            <a:ea typeface="+mn-ea"/>
                            <a:cs typeface="+mn-cs"/>
                          </a:endParaRPr>
                        </a:p>
                      </a:txBody>
                      <a:tcPr>
                        <a:solidFill>
                          <a:schemeClr val="bg1"/>
                        </a:solidFill>
                      </a:tcPr>
                    </a:tc>
                  </a:tr>
                </a:tbl>
              </a:graphicData>
            </a:graphic>
          </p:graphicFrame>
        </mc:Choice>
        <mc:Fallback xmlns="">
          <p:graphicFrame>
            <p:nvGraphicFramePr>
              <p:cNvPr id="6" name="Tabelle 5"/>
              <p:cNvGraphicFramePr>
                <a:graphicFrameLocks noGrp="1"/>
              </p:cNvGraphicFramePr>
              <p:nvPr>
                <p:extLst>
                  <p:ext uri="{D42A27DB-BD31-4B8C-83A1-F6EECF244321}">
                    <p14:modId xmlns:p14="http://schemas.microsoft.com/office/powerpoint/2010/main" val="2726941066"/>
                  </p:ext>
                </p:extLst>
              </p:nvPr>
            </p:nvGraphicFramePr>
            <p:xfrm>
              <a:off x="2684748" y="2744924"/>
              <a:ext cx="4572508" cy="2689035"/>
            </p:xfrm>
            <a:graphic>
              <a:graphicData uri="http://schemas.openxmlformats.org/drawingml/2006/table">
                <a:tbl>
                  <a:tblPr firstRow="1" bandRow="1">
                    <a:tableStyleId>{5940675A-B579-460E-94D1-54222C63F5DA}</a:tableStyleId>
                  </a:tblPr>
                  <a:tblGrid>
                    <a:gridCol w="2286254"/>
                    <a:gridCol w="2286254"/>
                  </a:tblGrid>
                  <a:tr h="335280">
                    <a:tc>
                      <a:txBody>
                        <a:bodyPr/>
                        <a:lstStyle/>
                        <a:p>
                          <a:r>
                            <a:rPr lang="de-DE" sz="1600" b="1" dirty="0" smtClean="0"/>
                            <a:t>Merkmale</a:t>
                          </a:r>
                          <a:endParaRPr lang="de-DE" sz="1600" b="1" dirty="0"/>
                        </a:p>
                      </a:txBody>
                      <a:tcPr>
                        <a:solidFill>
                          <a:schemeClr val="bg1"/>
                        </a:solidFill>
                      </a:tcPr>
                    </a:tc>
                    <a:tc>
                      <a:txBody>
                        <a:bodyPr/>
                        <a:lstStyle/>
                        <a:p>
                          <a:r>
                            <a:rPr lang="de-DE" sz="1600" b="1" dirty="0" smtClean="0"/>
                            <a:t>Berechnung</a:t>
                          </a:r>
                          <a:endParaRPr lang="de-DE" sz="1600" b="1" dirty="0"/>
                        </a:p>
                      </a:txBody>
                      <a:tcPr>
                        <a:solidFill>
                          <a:schemeClr val="bg1"/>
                        </a:solidFill>
                      </a:tcPr>
                    </a:tc>
                  </a:tr>
                  <a:tr h="427990">
                    <a:tc>
                      <a:txBody>
                        <a:bodyPr/>
                        <a:lstStyle/>
                        <a:p>
                          <a:r>
                            <a:rPr lang="de-DE" sz="1600" dirty="0" smtClean="0">
                              <a:solidFill>
                                <a:schemeClr val="tx1"/>
                              </a:solidFill>
                              <a:latin typeface="Frutiger LT Com 55 Roman" panose="020B0503030504020204" pitchFamily="34" charset="0"/>
                              <a:ea typeface="+mn-ea"/>
                              <a:cs typeface="+mn-cs"/>
                            </a:rPr>
                            <a:t>Arithmetisches Mittel</a:t>
                          </a:r>
                          <a:endParaRPr lang="de-DE" sz="1600" dirty="0">
                            <a:solidFill>
                              <a:schemeClr val="tx1"/>
                            </a:solidFill>
                            <a:latin typeface="Frutiger LT Com 55 Roman" panose="020B0503030504020204" pitchFamily="34" charset="0"/>
                            <a:ea typeface="+mn-ea"/>
                            <a:cs typeface="+mn-cs"/>
                          </a:endParaRPr>
                        </a:p>
                      </a:txBody>
                      <a:tcPr>
                        <a:solidFill>
                          <a:schemeClr val="bg1"/>
                        </a:solidFill>
                      </a:tcPr>
                    </a:tc>
                    <a:tc>
                      <a:txBody>
                        <a:bodyPr/>
                        <a:lstStyle/>
                        <a:p>
                          <a:endParaRPr lang="de-DE"/>
                        </a:p>
                      </a:txBody>
                      <a:tcPr>
                        <a:blipFill rotWithShape="1">
                          <a:blip r:embed="rId2"/>
                          <a:stretch>
                            <a:fillRect l="-100000" t="-137143" r="-267" b="-655714"/>
                          </a:stretch>
                        </a:blipFill>
                      </a:tcPr>
                    </a:tc>
                  </a:tr>
                  <a:tr h="586740">
                    <a:tc>
                      <a:txBody>
                        <a:bodyPr/>
                        <a:lstStyle/>
                        <a:p>
                          <a:r>
                            <a:rPr lang="de-DE" sz="1600" dirty="0" smtClean="0">
                              <a:solidFill>
                                <a:schemeClr val="tx1"/>
                              </a:solidFill>
                              <a:latin typeface="Frutiger LT Com 55 Roman" panose="020B0503030504020204" pitchFamily="34" charset="0"/>
                              <a:ea typeface="+mn-ea"/>
                              <a:cs typeface="+mn-cs"/>
                            </a:rPr>
                            <a:t>Standardabweichung</a:t>
                          </a:r>
                          <a:endParaRPr lang="de-DE" sz="1600" dirty="0">
                            <a:solidFill>
                              <a:schemeClr val="tx1"/>
                            </a:solidFill>
                            <a:latin typeface="Frutiger LT Com 55 Roman" panose="020B0503030504020204" pitchFamily="34" charset="0"/>
                            <a:ea typeface="+mn-ea"/>
                            <a:cs typeface="+mn-cs"/>
                          </a:endParaRPr>
                        </a:p>
                      </a:txBody>
                      <a:tcPr>
                        <a:solidFill>
                          <a:schemeClr val="bg1"/>
                        </a:solidFill>
                      </a:tcPr>
                    </a:tc>
                    <a:tc>
                      <a:txBody>
                        <a:bodyPr/>
                        <a:lstStyle/>
                        <a:p>
                          <a:endParaRPr lang="de-DE"/>
                        </a:p>
                      </a:txBody>
                      <a:tcPr>
                        <a:blipFill rotWithShape="1">
                          <a:blip r:embed="rId2"/>
                          <a:stretch>
                            <a:fillRect l="-100000" t="-172917" r="-267" b="-378125"/>
                          </a:stretch>
                        </a:blipFill>
                      </a:tcPr>
                    </a:tc>
                  </a:tr>
                  <a:tr h="455168">
                    <a:tc>
                      <a:txBody>
                        <a:bodyPr/>
                        <a:lstStyle/>
                        <a:p>
                          <a:r>
                            <a:rPr lang="de-DE" sz="1600" dirty="0" smtClean="0">
                              <a:solidFill>
                                <a:schemeClr val="tx1"/>
                              </a:solidFill>
                              <a:latin typeface="Frutiger LT Com 55 Roman" panose="020B0503030504020204" pitchFamily="34" charset="0"/>
                              <a:ea typeface="+mn-ea"/>
                              <a:cs typeface="+mn-cs"/>
                            </a:rPr>
                            <a:t>Wölbung</a:t>
                          </a:r>
                          <a:endParaRPr lang="de-DE" sz="1600" dirty="0">
                            <a:solidFill>
                              <a:schemeClr val="tx1"/>
                            </a:solidFill>
                            <a:latin typeface="Frutiger LT Com 55 Roman" panose="020B0503030504020204" pitchFamily="34" charset="0"/>
                            <a:ea typeface="+mn-ea"/>
                            <a:cs typeface="+mn-cs"/>
                          </a:endParaRPr>
                        </a:p>
                      </a:txBody>
                      <a:tcPr>
                        <a:solidFill>
                          <a:schemeClr val="bg1"/>
                        </a:solidFill>
                      </a:tcPr>
                    </a:tc>
                    <a:tc>
                      <a:txBody>
                        <a:bodyPr/>
                        <a:lstStyle/>
                        <a:p>
                          <a:endParaRPr lang="de-DE"/>
                        </a:p>
                      </a:txBody>
                      <a:tcPr>
                        <a:blipFill rotWithShape="1">
                          <a:blip r:embed="rId2"/>
                          <a:stretch>
                            <a:fillRect l="-100000" t="-349333" r="-267" b="-384000"/>
                          </a:stretch>
                        </a:blipFill>
                      </a:tcPr>
                    </a:tc>
                  </a:tr>
                  <a:tr h="455867">
                    <a:tc>
                      <a:txBody>
                        <a:bodyPr/>
                        <a:lstStyle/>
                        <a:p>
                          <a:r>
                            <a:rPr lang="de-DE" sz="1600" dirty="0" smtClean="0">
                              <a:solidFill>
                                <a:schemeClr val="tx1"/>
                              </a:solidFill>
                              <a:latin typeface="Frutiger LT Com 55 Roman" panose="020B0503030504020204" pitchFamily="34" charset="0"/>
                              <a:ea typeface="+mn-ea"/>
                              <a:cs typeface="+mn-cs"/>
                            </a:rPr>
                            <a:t>Schiefe</a:t>
                          </a:r>
                          <a:endParaRPr lang="de-DE" sz="1600" dirty="0">
                            <a:solidFill>
                              <a:schemeClr val="tx1"/>
                            </a:solidFill>
                            <a:latin typeface="Frutiger LT Com 55 Roman" panose="020B0503030504020204" pitchFamily="34" charset="0"/>
                            <a:ea typeface="+mn-ea"/>
                            <a:cs typeface="+mn-cs"/>
                          </a:endParaRPr>
                        </a:p>
                      </a:txBody>
                      <a:tcPr>
                        <a:solidFill>
                          <a:schemeClr val="bg1"/>
                        </a:solidFill>
                      </a:tcPr>
                    </a:tc>
                    <a:tc>
                      <a:txBody>
                        <a:bodyPr/>
                        <a:lstStyle/>
                        <a:p>
                          <a:endParaRPr lang="de-DE"/>
                        </a:p>
                      </a:txBody>
                      <a:tcPr>
                        <a:blipFill rotWithShape="1">
                          <a:blip r:embed="rId2"/>
                          <a:stretch>
                            <a:fillRect l="-100000" t="-449333" r="-267" b="-284000"/>
                          </a:stretch>
                        </a:blipFill>
                      </a:tcPr>
                    </a:tc>
                  </a:tr>
                  <a:tr h="427990">
                    <a:tc>
                      <a:txBody>
                        <a:bodyPr/>
                        <a:lstStyle/>
                        <a:p>
                          <a:r>
                            <a:rPr lang="de-DE" sz="1600" dirty="0" smtClean="0">
                              <a:solidFill>
                                <a:schemeClr val="tx1"/>
                              </a:solidFill>
                              <a:latin typeface="Frutiger LT Com 55 Roman" panose="020B0503030504020204" pitchFamily="34" charset="0"/>
                              <a:ea typeface="+mn-ea"/>
                              <a:cs typeface="+mn-cs"/>
                            </a:rPr>
                            <a:t>Effektivwert</a:t>
                          </a:r>
                          <a:endParaRPr lang="de-DE" sz="1600" dirty="0">
                            <a:solidFill>
                              <a:schemeClr val="tx1"/>
                            </a:solidFill>
                            <a:latin typeface="Frutiger LT Com 55 Roman" panose="020B0503030504020204" pitchFamily="34" charset="0"/>
                            <a:ea typeface="+mn-ea"/>
                            <a:cs typeface="+mn-cs"/>
                          </a:endParaRPr>
                        </a:p>
                      </a:txBody>
                      <a:tcPr>
                        <a:solidFill>
                          <a:schemeClr val="bg1"/>
                        </a:solidFill>
                      </a:tcPr>
                    </a:tc>
                    <a:tc>
                      <a:txBody>
                        <a:bodyPr/>
                        <a:lstStyle/>
                        <a:p>
                          <a:endParaRPr lang="de-DE"/>
                        </a:p>
                      </a:txBody>
                      <a:tcPr>
                        <a:blipFill rotWithShape="1">
                          <a:blip r:embed="rId2"/>
                          <a:stretch>
                            <a:fillRect l="-100000" t="-588571" r="-267" b="-204286"/>
                          </a:stretch>
                        </a:blipFill>
                      </a:tcPr>
                    </a:tc>
                  </a:tr>
                </a:tbl>
              </a:graphicData>
            </a:graphic>
          </p:graphicFrame>
        </mc:Fallback>
      </mc:AlternateContent>
    </p:spTree>
    <p:extLst>
      <p:ext uri="{BB962C8B-B14F-4D97-AF65-F5344CB8AC3E}">
        <p14:creationId xmlns:p14="http://schemas.microsoft.com/office/powerpoint/2010/main" val="1240048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sz="2000" dirty="0"/>
              <a:t>Vorgehensweise der </a:t>
            </a:r>
            <a:r>
              <a:rPr lang="de-DE" sz="2000" dirty="0" smtClean="0"/>
              <a:t>Analyse</a:t>
            </a:r>
            <a:r>
              <a:rPr lang="de-DE" sz="2000" dirty="0"/>
              <a:t/>
            </a:r>
            <a:br>
              <a:rPr lang="de-DE" sz="2000" dirty="0"/>
            </a:br>
            <a:r>
              <a:rPr lang="de-DE" sz="2000" dirty="0"/>
              <a:t>MERKMALE</a:t>
            </a:r>
            <a:endParaRPr lang="de-DE" sz="2000" dirty="0" smtClean="0"/>
          </a:p>
        </p:txBody>
      </p:sp>
      <p:sp>
        <p:nvSpPr>
          <p:cNvPr id="2" name="Inhaltsplatzhalter 1"/>
          <p:cNvSpPr>
            <a:spLocks noGrp="1"/>
          </p:cNvSpPr>
          <p:nvPr>
            <p:ph idx="1"/>
          </p:nvPr>
        </p:nvSpPr>
        <p:spPr/>
        <p:txBody>
          <a:bodyPr/>
          <a:lstStyle/>
          <a:p>
            <a:pPr marL="0" indent="0">
              <a:lnSpc>
                <a:spcPct val="100000"/>
              </a:lnSpc>
              <a:buNone/>
            </a:pPr>
            <a:r>
              <a:rPr lang="en-US" dirty="0" err="1"/>
              <a:t>Für</a:t>
            </a:r>
            <a:r>
              <a:rPr lang="en-US" dirty="0"/>
              <a:t> die </a:t>
            </a:r>
            <a:r>
              <a:rPr lang="en-US" dirty="0" err="1"/>
              <a:t>Klassifikation</a:t>
            </a:r>
            <a:r>
              <a:rPr lang="en-US" dirty="0"/>
              <a:t> </a:t>
            </a:r>
            <a:r>
              <a:rPr lang="en-US" dirty="0" err="1"/>
              <a:t>wurden</a:t>
            </a:r>
            <a:r>
              <a:rPr lang="en-US" dirty="0"/>
              <a:t> </a:t>
            </a:r>
            <a:r>
              <a:rPr lang="en-US" dirty="0" err="1"/>
              <a:t>drei</a:t>
            </a:r>
            <a:r>
              <a:rPr lang="en-US" dirty="0"/>
              <a:t> </a:t>
            </a:r>
            <a:r>
              <a:rPr lang="en-US" dirty="0" err="1"/>
              <a:t>Merkmalsgruppen</a:t>
            </a:r>
            <a:r>
              <a:rPr lang="en-US" dirty="0"/>
              <a:t> </a:t>
            </a:r>
            <a:r>
              <a:rPr lang="en-US" dirty="0" err="1"/>
              <a:t>definiert</a:t>
            </a:r>
            <a:r>
              <a:rPr lang="en-US" dirty="0"/>
              <a:t>, </a:t>
            </a:r>
            <a:r>
              <a:rPr lang="en-US" dirty="0" err="1"/>
              <a:t>welche</a:t>
            </a:r>
            <a:r>
              <a:rPr lang="en-US" dirty="0"/>
              <a:t> </a:t>
            </a:r>
            <a:r>
              <a:rPr lang="en-US" dirty="0" err="1"/>
              <a:t>möglichen</a:t>
            </a:r>
            <a:r>
              <a:rPr lang="en-US" dirty="0"/>
              <a:t> Input </a:t>
            </a:r>
            <a:r>
              <a:rPr lang="en-US" dirty="0" err="1"/>
              <a:t>für</a:t>
            </a:r>
            <a:r>
              <a:rPr lang="en-US" dirty="0"/>
              <a:t> </a:t>
            </a:r>
            <a:r>
              <a:rPr lang="en-US" dirty="0" err="1"/>
              <a:t>einen</a:t>
            </a:r>
            <a:r>
              <a:rPr lang="en-US" dirty="0"/>
              <a:t> </a:t>
            </a:r>
            <a:r>
              <a:rPr lang="en-US" dirty="0" err="1"/>
              <a:t>Klassifikator</a:t>
            </a:r>
            <a:r>
              <a:rPr lang="en-US" dirty="0"/>
              <a:t> </a:t>
            </a:r>
            <a:r>
              <a:rPr lang="en-US" dirty="0" err="1"/>
              <a:t>darstellen</a:t>
            </a:r>
            <a:r>
              <a:rPr lang="en-US" dirty="0" smtClean="0"/>
              <a:t>:</a:t>
            </a:r>
          </a:p>
          <a:p>
            <a:pPr marL="0" indent="0">
              <a:lnSpc>
                <a:spcPct val="100000"/>
              </a:lnSpc>
              <a:buNone/>
            </a:pPr>
            <a:endParaRPr lang="en-US" dirty="0"/>
          </a:p>
          <a:p>
            <a:pPr marL="0" indent="0">
              <a:lnSpc>
                <a:spcPct val="100000"/>
              </a:lnSpc>
              <a:buNone/>
            </a:pPr>
            <a:endParaRPr lang="en-US" dirty="0" smtClean="0"/>
          </a:p>
          <a:p>
            <a:pPr marL="0" indent="0">
              <a:lnSpc>
                <a:spcPct val="100000"/>
              </a:lnSpc>
              <a:buNone/>
            </a:pPr>
            <a:endParaRPr lang="en-US" dirty="0"/>
          </a:p>
          <a:p>
            <a:pPr marL="0" indent="0">
              <a:lnSpc>
                <a:spcPct val="100000"/>
              </a:lnSpc>
              <a:buNone/>
            </a:pPr>
            <a:endParaRPr lang="en-US" dirty="0" smtClean="0"/>
          </a:p>
          <a:p>
            <a:pPr marL="0" indent="0">
              <a:lnSpc>
                <a:spcPct val="100000"/>
              </a:lnSpc>
              <a:buNone/>
            </a:pPr>
            <a:endParaRPr lang="en-US" dirty="0"/>
          </a:p>
          <a:p>
            <a:pPr marL="0" indent="0">
              <a:lnSpc>
                <a:spcPct val="100000"/>
              </a:lnSpc>
              <a:buNone/>
            </a:pPr>
            <a:endParaRPr lang="en-US" dirty="0"/>
          </a:p>
          <a:p>
            <a:pPr lvl="1"/>
            <a:endParaRPr lang="de-DE" dirty="0" smtClean="0"/>
          </a:p>
        </p:txBody>
      </p:sp>
      <p:graphicFrame>
        <p:nvGraphicFramePr>
          <p:cNvPr id="3" name="Tabelle 2"/>
          <p:cNvGraphicFramePr>
            <a:graphicFrameLocks noGrp="1"/>
          </p:cNvGraphicFramePr>
          <p:nvPr>
            <p:extLst>
              <p:ext uri="{D42A27DB-BD31-4B8C-83A1-F6EECF244321}">
                <p14:modId xmlns:p14="http://schemas.microsoft.com/office/powerpoint/2010/main" val="4117701200"/>
              </p:ext>
            </p:extLst>
          </p:nvPr>
        </p:nvGraphicFramePr>
        <p:xfrm>
          <a:off x="776536" y="2636912"/>
          <a:ext cx="8460940" cy="2021840"/>
        </p:xfrm>
        <a:graphic>
          <a:graphicData uri="http://schemas.openxmlformats.org/drawingml/2006/table">
            <a:tbl>
              <a:tblPr firstRow="1" bandRow="1">
                <a:tableStyleId>{5940675A-B579-460E-94D1-54222C63F5DA}</a:tableStyleId>
              </a:tblPr>
              <a:tblGrid>
                <a:gridCol w="2859920"/>
                <a:gridCol w="5601020"/>
              </a:tblGrid>
              <a:tr h="370840">
                <a:tc>
                  <a:txBody>
                    <a:bodyPr/>
                    <a:lstStyle/>
                    <a:p>
                      <a:r>
                        <a:rPr lang="de-DE" sz="1800" b="1" kern="1200" dirty="0" smtClean="0">
                          <a:solidFill>
                            <a:schemeClr val="tx1"/>
                          </a:solidFill>
                          <a:effectLst/>
                          <a:latin typeface="+mn-lt"/>
                          <a:ea typeface="+mn-ea"/>
                          <a:cs typeface="+mn-cs"/>
                        </a:rPr>
                        <a:t>Merkmalsgruppe</a:t>
                      </a:r>
                      <a:endParaRPr lang="de-DE" b="1" dirty="0"/>
                    </a:p>
                  </a:txBody>
                  <a:tcPr/>
                </a:tc>
                <a:tc>
                  <a:txBody>
                    <a:bodyPr/>
                    <a:lstStyle/>
                    <a:p>
                      <a:r>
                        <a:rPr lang="de-DE" sz="1800" b="1" kern="1200" dirty="0" smtClean="0">
                          <a:solidFill>
                            <a:schemeClr val="tx1"/>
                          </a:solidFill>
                          <a:effectLst/>
                          <a:latin typeface="+mn-lt"/>
                          <a:ea typeface="+mn-ea"/>
                          <a:cs typeface="+mn-cs"/>
                        </a:rPr>
                        <a:t>Beschreibung</a:t>
                      </a:r>
                      <a:endParaRPr lang="de-DE" b="1" dirty="0"/>
                    </a:p>
                  </a:txBody>
                  <a:tcPr/>
                </a:tc>
              </a:tr>
              <a:tr h="370840">
                <a:tc>
                  <a:txBody>
                    <a:bodyPr/>
                    <a:lstStyle/>
                    <a:p>
                      <a:r>
                        <a:rPr lang="de-DE" sz="1800" kern="1200" dirty="0" smtClean="0">
                          <a:solidFill>
                            <a:schemeClr val="tx1"/>
                          </a:solidFill>
                          <a:effectLst/>
                          <a:latin typeface="+mn-lt"/>
                          <a:ea typeface="+mn-ea"/>
                          <a:cs typeface="+mn-cs"/>
                        </a:rPr>
                        <a:t>Zeitbereich</a:t>
                      </a:r>
                      <a:endParaRPr lang="de-DE" dirty="0"/>
                    </a:p>
                  </a:txBody>
                  <a:tcPr/>
                </a:tc>
                <a:tc>
                  <a:txBody>
                    <a:bodyPr/>
                    <a:lstStyle/>
                    <a:p>
                      <a:r>
                        <a:rPr lang="de-DE" sz="1800" kern="1200" dirty="0" smtClean="0">
                          <a:solidFill>
                            <a:schemeClr val="tx1"/>
                          </a:solidFill>
                          <a:effectLst/>
                          <a:latin typeface="+mn-lt"/>
                          <a:ea typeface="+mn-ea"/>
                          <a:cs typeface="+mn-cs"/>
                        </a:rPr>
                        <a:t>5 Merkmale im Zeitbereich  (des Rohsignals)</a:t>
                      </a:r>
                      <a:endParaRPr lang="de-DE" dirty="0"/>
                    </a:p>
                  </a:txBody>
                  <a:tcPr/>
                </a:tc>
              </a:tr>
              <a:tr h="370840">
                <a:tc>
                  <a:txBody>
                    <a:bodyPr/>
                    <a:lstStyle/>
                    <a:p>
                      <a:r>
                        <a:rPr lang="de-DE" sz="1800" kern="1200" dirty="0" smtClean="0">
                          <a:solidFill>
                            <a:schemeClr val="tx1"/>
                          </a:solidFill>
                          <a:effectLst/>
                          <a:latin typeface="+mn-lt"/>
                          <a:ea typeface="+mn-ea"/>
                          <a:cs typeface="+mn-cs"/>
                        </a:rPr>
                        <a:t>Frequenzbereich</a:t>
                      </a:r>
                      <a:endParaRPr lang="de-DE" dirty="0"/>
                    </a:p>
                  </a:txBody>
                  <a:tcPr/>
                </a:tc>
                <a:tc>
                  <a:txBody>
                    <a:bodyPr/>
                    <a:lstStyle/>
                    <a:p>
                      <a:r>
                        <a:rPr lang="de-DE" sz="1800" kern="1200" dirty="0" smtClean="0">
                          <a:solidFill>
                            <a:schemeClr val="tx1"/>
                          </a:solidFill>
                          <a:effectLst/>
                          <a:latin typeface="+mn-lt"/>
                          <a:ea typeface="+mn-ea"/>
                          <a:cs typeface="+mn-cs"/>
                        </a:rPr>
                        <a:t>5 Merkmale im Frequenzbereich (nach Fourier Transformation des Rohsignals)</a:t>
                      </a:r>
                      <a:endParaRPr lang="de-DE" dirty="0"/>
                    </a:p>
                  </a:txBody>
                  <a:tcPr/>
                </a:tc>
              </a:tr>
              <a:tr h="370840">
                <a:tc>
                  <a:txBody>
                    <a:bodyPr/>
                    <a:lstStyle/>
                    <a:p>
                      <a:r>
                        <a:rPr lang="de-DE" sz="1800" kern="1200" dirty="0" smtClean="0">
                          <a:solidFill>
                            <a:schemeClr val="tx1"/>
                          </a:solidFill>
                          <a:effectLst/>
                          <a:latin typeface="+mn-lt"/>
                          <a:ea typeface="+mn-ea"/>
                          <a:cs typeface="+mn-cs"/>
                        </a:rPr>
                        <a:t>Kombination</a:t>
                      </a:r>
                      <a:endParaRPr lang="de-DE" dirty="0"/>
                    </a:p>
                  </a:txBody>
                  <a:tcPr/>
                </a:tc>
                <a:tc>
                  <a:txBody>
                    <a:bodyPr/>
                    <a:lstStyle/>
                    <a:p>
                      <a:r>
                        <a:rPr lang="de-DE" sz="1800" kern="1200" dirty="0" smtClean="0">
                          <a:solidFill>
                            <a:schemeClr val="tx1"/>
                          </a:solidFill>
                          <a:effectLst/>
                          <a:latin typeface="+mn-lt"/>
                          <a:ea typeface="+mn-ea"/>
                          <a:cs typeface="+mn-cs"/>
                        </a:rPr>
                        <a:t>Insgesamt 10 Merkmale, je 5 aus Zeitbereich und Frequenzbereich</a:t>
                      </a:r>
                      <a:endParaRPr lang="de-DE" dirty="0"/>
                    </a:p>
                  </a:txBody>
                  <a:tcPr/>
                </a:tc>
              </a:tr>
            </a:tbl>
          </a:graphicData>
        </a:graphic>
      </p:graphicFrame>
    </p:spTree>
    <p:extLst>
      <p:ext uri="{BB962C8B-B14F-4D97-AF65-F5344CB8AC3E}">
        <p14:creationId xmlns:p14="http://schemas.microsoft.com/office/powerpoint/2010/main" val="26874257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sz="2000" dirty="0"/>
              <a:t>Vorgehensweise der </a:t>
            </a:r>
            <a:r>
              <a:rPr lang="de-DE" sz="2000" dirty="0" smtClean="0"/>
              <a:t>Analyse</a:t>
            </a:r>
            <a:r>
              <a:rPr lang="de-DE" sz="2000" dirty="0"/>
              <a:t/>
            </a:r>
            <a:br>
              <a:rPr lang="de-DE" sz="2000" dirty="0"/>
            </a:br>
            <a:r>
              <a:rPr lang="de-DE" sz="2000" dirty="0" smtClean="0"/>
              <a:t>TRAINING und EVALUATION</a:t>
            </a:r>
          </a:p>
        </p:txBody>
      </p:sp>
      <p:sp>
        <p:nvSpPr>
          <p:cNvPr id="4099" name="Inhaltsplatzhalter 2"/>
          <p:cNvSpPr>
            <a:spLocks noGrp="1"/>
          </p:cNvSpPr>
          <p:nvPr>
            <p:ph idx="1"/>
          </p:nvPr>
        </p:nvSpPr>
        <p:spPr bwMode="auto">
          <a:xfrm>
            <a:off x="495300" y="1600200"/>
            <a:ext cx="8915400" cy="4275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de-DE" dirty="0" smtClean="0"/>
              <a:t>Klassifikationsalgorithmen arbeiten auf Basis von Trainingsdaten, durch welche die Parameter des Algorithmus determiniert werden. Um die Klassifikation zu evaluieren, d.h. die Genauigkeit eines Algorithmus zu berechnen, werden Testdaten benutzt. </a:t>
            </a:r>
          </a:p>
          <a:p>
            <a:pPr marL="0" indent="0">
              <a:buNone/>
            </a:pPr>
            <a:r>
              <a:rPr lang="de-DE" dirty="0" smtClean="0"/>
              <a:t>Daher werden die Daten jeweils in Trainingsdaten (70%) und Testdaten (30%) eingeteilt, wobei die Selektion zufällig durchgeführt wird. Um die Vergleichbarkeit der Algorithmen zu gewährleisten wird die Trennung in Trainings- und Testdaten einmalig durchgeführt und die Evaluation der Algorithmen jeweils mit den selben Test- und Trainingsdaten zu vollziehen.</a:t>
            </a:r>
          </a:p>
          <a:p>
            <a:pPr marL="0" indent="0">
              <a:buNone/>
            </a:pPr>
            <a:r>
              <a:rPr lang="de-DE" dirty="0" smtClean="0"/>
              <a:t>Die optimale Ausnutzung der Trainingsdaten wird durch Kreuzvalidierung (</a:t>
            </a:r>
            <a:r>
              <a:rPr lang="de-DE" dirty="0" err="1" smtClean="0"/>
              <a:t>Crossvalidation</a:t>
            </a:r>
            <a:r>
              <a:rPr lang="de-DE" dirty="0" smtClean="0"/>
              <a:t>) gewährleistet.</a:t>
            </a:r>
          </a:p>
          <a:p>
            <a:pPr marL="0" indent="0">
              <a:buNone/>
            </a:pPr>
            <a:r>
              <a:rPr lang="de-DE" b="1" dirty="0" smtClean="0"/>
              <a:t>Achtung</a:t>
            </a:r>
            <a:r>
              <a:rPr lang="de-DE" dirty="0" smtClean="0"/>
              <a:t>: Aufgrund der geringen Menge an Daten ist es wahrscheinlich, dass die folgende Auswertung optimistische Ergebnisse enthält. Ob diese in der realen Anwendung erreicht werden, muss geprüft werden.</a:t>
            </a:r>
          </a:p>
          <a:p>
            <a:pPr marL="0" indent="0">
              <a:buNone/>
            </a:pPr>
            <a:endParaRPr lang="de-DE" dirty="0" smtClean="0"/>
          </a:p>
        </p:txBody>
      </p:sp>
    </p:spTree>
    <p:extLst>
      <p:ext uri="{BB962C8B-B14F-4D97-AF65-F5344CB8AC3E}">
        <p14:creationId xmlns:p14="http://schemas.microsoft.com/office/powerpoint/2010/main" val="1332796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sz="2000" dirty="0"/>
              <a:t>Vorgehensweise der </a:t>
            </a:r>
            <a:r>
              <a:rPr lang="de-DE" sz="2000" dirty="0" smtClean="0"/>
              <a:t>Analyse</a:t>
            </a:r>
            <a:r>
              <a:rPr lang="de-DE" sz="2000" dirty="0"/>
              <a:t/>
            </a:r>
            <a:br>
              <a:rPr lang="de-DE" sz="2000" dirty="0"/>
            </a:br>
            <a:r>
              <a:rPr lang="de-DE" sz="2000" dirty="0" smtClean="0"/>
              <a:t>ALGORITHMEN</a:t>
            </a:r>
          </a:p>
        </p:txBody>
      </p:sp>
      <p:sp>
        <p:nvSpPr>
          <p:cNvPr id="4099" name="Inhaltsplatzhalter 2"/>
          <p:cNvSpPr>
            <a:spLocks noGrp="1"/>
          </p:cNvSpPr>
          <p:nvPr>
            <p:ph idx="1"/>
          </p:nvPr>
        </p:nvSpPr>
        <p:spPr bwMode="auto">
          <a:xfrm>
            <a:off x="495300" y="1600200"/>
            <a:ext cx="8915400" cy="4275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de-DE" dirty="0" smtClean="0"/>
              <a:t>Auf Grundlage vorheriger Erfahrung werden zunächst vier Algorithmen ausgewählt. Die Implementierung wurde in Python durchgeführt. </a:t>
            </a:r>
          </a:p>
          <a:p>
            <a:pPr>
              <a:buAutoNum type="arabicParenR"/>
            </a:pPr>
            <a:r>
              <a:rPr lang="de-DE" dirty="0" smtClean="0"/>
              <a:t>NNK – </a:t>
            </a:r>
            <a:r>
              <a:rPr lang="de-DE" b="1" dirty="0" smtClean="0"/>
              <a:t>Nächster Nachbar Klassifikation</a:t>
            </a:r>
            <a:endParaRPr lang="de-DE" dirty="0" smtClean="0"/>
          </a:p>
          <a:p>
            <a:pPr>
              <a:buAutoNum type="arabicParenR"/>
            </a:pPr>
            <a:r>
              <a:rPr lang="de-DE" dirty="0" smtClean="0"/>
              <a:t>SVM – </a:t>
            </a:r>
            <a:r>
              <a:rPr lang="de-DE" b="1" dirty="0" smtClean="0"/>
              <a:t>Support </a:t>
            </a:r>
            <a:r>
              <a:rPr lang="de-DE" b="1" dirty="0" err="1" smtClean="0"/>
              <a:t>Vector</a:t>
            </a:r>
            <a:r>
              <a:rPr lang="de-DE" b="1" dirty="0" smtClean="0"/>
              <a:t> </a:t>
            </a:r>
            <a:r>
              <a:rPr lang="de-DE" b="1" dirty="0" err="1" smtClean="0"/>
              <a:t>Machine</a:t>
            </a:r>
            <a:r>
              <a:rPr lang="de-DE" b="1" dirty="0" smtClean="0"/>
              <a:t> </a:t>
            </a:r>
            <a:r>
              <a:rPr lang="de-DE" dirty="0" smtClean="0"/>
              <a:t>(Unterteilung nach Variante: </a:t>
            </a:r>
            <a:r>
              <a:rPr lang="de-DE" dirty="0" err="1"/>
              <a:t>g</a:t>
            </a:r>
            <a:r>
              <a:rPr lang="de-DE" dirty="0" err="1" smtClean="0"/>
              <a:t>aussian</a:t>
            </a:r>
            <a:r>
              <a:rPr lang="de-DE" dirty="0" smtClean="0"/>
              <a:t> / linear)</a:t>
            </a:r>
          </a:p>
          <a:p>
            <a:pPr>
              <a:buAutoNum type="arabicParenR"/>
            </a:pPr>
            <a:r>
              <a:rPr lang="de-DE" dirty="0" smtClean="0"/>
              <a:t>RF – </a:t>
            </a:r>
            <a:r>
              <a:rPr lang="de-DE" b="1" dirty="0" smtClean="0"/>
              <a:t>Random </a:t>
            </a:r>
            <a:r>
              <a:rPr lang="de-DE" b="1" dirty="0" err="1" smtClean="0"/>
              <a:t>Forest</a:t>
            </a:r>
            <a:endParaRPr lang="de-DE" dirty="0" smtClean="0"/>
          </a:p>
          <a:p>
            <a:pPr>
              <a:buAutoNum type="arabicParenR"/>
            </a:pPr>
            <a:r>
              <a:rPr lang="de-DE" dirty="0" smtClean="0"/>
              <a:t>NB – </a:t>
            </a:r>
            <a:r>
              <a:rPr lang="de-DE" b="1" dirty="0" smtClean="0"/>
              <a:t>Naive </a:t>
            </a:r>
            <a:r>
              <a:rPr lang="de-DE" b="1" dirty="0" err="1" smtClean="0"/>
              <a:t>Bayes</a:t>
            </a:r>
            <a:endParaRPr lang="de-DE" dirty="0" smtClean="0"/>
          </a:p>
        </p:txBody>
      </p:sp>
    </p:spTree>
    <p:extLst>
      <p:ext uri="{BB962C8B-B14F-4D97-AF65-F5344CB8AC3E}">
        <p14:creationId xmlns:p14="http://schemas.microsoft.com/office/powerpoint/2010/main" val="4042479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bwMode="auto">
          <a:xfrm>
            <a:off x="495300" y="508000"/>
            <a:ext cx="8915400" cy="909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de-DE" sz="2000" dirty="0" smtClean="0"/>
              <a:t>Vorgehensweise der Analyse</a:t>
            </a:r>
            <a:br>
              <a:rPr lang="de-DE" sz="2000" dirty="0" smtClean="0"/>
            </a:br>
            <a:r>
              <a:rPr lang="de-DE" sz="2000" dirty="0" smtClean="0"/>
              <a:t>ZIELE </a:t>
            </a:r>
          </a:p>
        </p:txBody>
      </p:sp>
      <p:sp>
        <p:nvSpPr>
          <p:cNvPr id="4099" name="Inhaltsplatzhalter 2"/>
          <p:cNvSpPr>
            <a:spLocks noGrp="1"/>
          </p:cNvSpPr>
          <p:nvPr>
            <p:ph idx="1"/>
          </p:nvPr>
        </p:nvSpPr>
        <p:spPr bwMode="auto">
          <a:xfrm>
            <a:off x="495300" y="1600200"/>
            <a:ext cx="8915400" cy="4275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de-DE" b="1" dirty="0" smtClean="0"/>
              <a:t>Teilziel 1: Bewertung aller Sensoren bezüglich der Fähigkeit Zustände zu klassifizieren</a:t>
            </a:r>
          </a:p>
          <a:p>
            <a:pPr marL="0" indent="0">
              <a:buNone/>
            </a:pPr>
            <a:r>
              <a:rPr lang="de-DE" dirty="0" smtClean="0"/>
              <a:t>Ansatz: Je Sensor werden mehrere Klassifikationsalgorithmen erprobt und ausgewertet. Dies ermöglicht eine Abschätzung der erreichbaren Genauigkeit und einen Vergleich der Sensoren. </a:t>
            </a:r>
            <a:endParaRPr lang="de-DE" dirty="0"/>
          </a:p>
          <a:p>
            <a:pPr marL="0" indent="0">
              <a:buNone/>
            </a:pPr>
            <a:r>
              <a:rPr lang="de-DE" dirty="0" smtClean="0"/>
              <a:t>Erwartung: Identifikation der bestgeeigneten Sensoren und Positionen</a:t>
            </a:r>
          </a:p>
          <a:p>
            <a:pPr marL="0" indent="0">
              <a:buNone/>
            </a:pPr>
            <a:r>
              <a:rPr lang="de-DE" b="1" dirty="0" smtClean="0"/>
              <a:t>Teilziel 2: Bewertung der Merkmale </a:t>
            </a:r>
            <a:r>
              <a:rPr lang="de-DE" b="1" dirty="0"/>
              <a:t>bezüglich der Fähigkeit Zustände zu </a:t>
            </a:r>
            <a:r>
              <a:rPr lang="de-DE" b="1" dirty="0" smtClean="0"/>
              <a:t>klassifizieren</a:t>
            </a:r>
          </a:p>
          <a:p>
            <a:pPr marL="0" indent="0">
              <a:buNone/>
            </a:pPr>
            <a:r>
              <a:rPr lang="de-DE" dirty="0" smtClean="0"/>
              <a:t>Ansatz: Die Klassifikation erfolgt je Sensor einmal nur mit Merkmalen im Zeitbereich, nur mit Merkmalen im Frequenzbereich und schließlich kombiniert mit Merkmalen aus sowohl Zeit- und Frequenzbereich.</a:t>
            </a:r>
          </a:p>
          <a:p>
            <a:pPr marL="0" indent="0">
              <a:buNone/>
            </a:pPr>
            <a:r>
              <a:rPr lang="de-DE" dirty="0" smtClean="0"/>
              <a:t>Erwartung: Identifikation der bestgeeigneten Merkmale je Sensor und Zielvariable</a:t>
            </a:r>
          </a:p>
          <a:p>
            <a:pPr marL="0" indent="0">
              <a:buNone/>
            </a:pPr>
            <a:endParaRPr lang="de-DE"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Standarddesign 11">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000000"/>
      </a:hlink>
      <a:folHlink>
        <a:srgbClr val="000000"/>
      </a:folHlink>
    </a:clrScheme>
    <a:fontScheme name="Standarddesign">
      <a:majorFont>
        <a:latin typeface="Frutiger 45 Light"/>
        <a:ea typeface=""/>
        <a:cs typeface=""/>
      </a:majorFont>
      <a:minorFont>
        <a:latin typeface="Frutiger 55 Roman"/>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793750" rtl="0" eaLnBrk="0" fontAlgn="base" latinLnBrk="0" hangingPunct="0">
          <a:lnSpc>
            <a:spcPct val="100000"/>
          </a:lnSpc>
          <a:spcBef>
            <a:spcPct val="0"/>
          </a:spcBef>
          <a:spcAft>
            <a:spcPct val="0"/>
          </a:spcAft>
          <a:buClrTx/>
          <a:buSzTx/>
          <a:buFontTx/>
          <a:buNone/>
          <a:tabLst/>
          <a:defRPr kumimoji="0" lang="de-DE" sz="2100" b="0" i="0" u="none" strike="noStrike" cap="none" normalizeH="0" baseline="0" smtClean="0">
            <a:ln>
              <a:noFill/>
            </a:ln>
            <a:solidFill>
              <a:schemeClr val="tx1"/>
            </a:solidFill>
            <a:effectLst/>
            <a:latin typeface="Frutiger 55 Roman"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793750" rtl="0" eaLnBrk="0" fontAlgn="base" latinLnBrk="0" hangingPunct="0">
          <a:lnSpc>
            <a:spcPct val="100000"/>
          </a:lnSpc>
          <a:spcBef>
            <a:spcPct val="0"/>
          </a:spcBef>
          <a:spcAft>
            <a:spcPct val="0"/>
          </a:spcAft>
          <a:buClrTx/>
          <a:buSzTx/>
          <a:buFontTx/>
          <a:buNone/>
          <a:tabLst/>
          <a:defRPr kumimoji="0" lang="de-DE" sz="2100" b="0" i="0" u="none" strike="noStrike" cap="none" normalizeH="0" baseline="0" smtClean="0">
            <a:ln>
              <a:noFill/>
            </a:ln>
            <a:solidFill>
              <a:schemeClr val="tx1"/>
            </a:solidFill>
            <a:effectLst/>
            <a:latin typeface="Frutiger 55 Roman" pitchFamily="34" charset="0"/>
          </a:defRPr>
        </a:defPPr>
      </a:lstStyle>
    </a:lnDef>
  </a:objectDefaults>
  <a:extraClrSchemeLst>
    <a:extraClrScheme>
      <a:clrScheme name="Standard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tandarddesign 8">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007E78"/>
        </a:hlink>
        <a:folHlink>
          <a:srgbClr val="9F9F9F"/>
        </a:folHlink>
      </a:clrScheme>
      <a:clrMap bg1="lt1" tx1="dk1" bg2="lt2" tx2="dk2" accent1="accent1" accent2="accent2" accent3="accent3" accent4="accent4" accent5="accent5" accent6="accent6" hlink="hlink" folHlink="folHlink"/>
    </a:extraClrScheme>
    <a:extraClrScheme>
      <a:clrScheme name="Standarddesign 9">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007E78"/>
        </a:hlink>
        <a:folHlink>
          <a:srgbClr val="000000"/>
        </a:folHlink>
      </a:clrScheme>
      <a:clrMap bg1="lt1" tx1="dk1" bg2="lt2" tx2="dk2" accent1="accent1" accent2="accent2" accent3="accent3" accent4="accent4" accent5="accent5" accent6="accent6" hlink="hlink" folHlink="folHlink"/>
    </a:extraClrScheme>
    <a:extraClrScheme>
      <a:clrScheme name="Standarddesign 10">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000000"/>
        </a:hlink>
        <a:folHlink>
          <a:srgbClr val="007E78"/>
        </a:folHlink>
      </a:clrScheme>
      <a:clrMap bg1="lt1" tx1="dk1" bg2="lt2" tx2="dk2" accent1="accent1" accent2="accent2" accent3="accent3" accent4="accent4" accent5="accent5" accent6="accent6" hlink="hlink" folHlink="folHlink"/>
    </a:extraClrScheme>
    <a:extraClrScheme>
      <a:clrScheme name="Standarddesign 11">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Pages>1</Pages>
  <Words>2465</Words>
  <Application>Microsoft Office PowerPoint</Application>
  <PresentationFormat>A4-Papier (210x297 mm)</PresentationFormat>
  <Paragraphs>529</Paragraphs>
  <Slides>48</Slides>
  <Notes>8</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48</vt:i4>
      </vt:variant>
    </vt:vector>
  </HeadingPairs>
  <TitlesOfParts>
    <vt:vector size="58" baseType="lpstr">
      <vt:lpstr>Arial</vt:lpstr>
      <vt:lpstr>Frutiger LT Com 45 Light</vt:lpstr>
      <vt:lpstr>Frutiger LT Com 55 Roman</vt:lpstr>
      <vt:lpstr>Times New Roman</vt:lpstr>
      <vt:lpstr>Cambria Math</vt:lpstr>
      <vt:lpstr>Wingdings</vt:lpstr>
      <vt:lpstr>Frutiger 45 Light</vt:lpstr>
      <vt:lpstr>Frutiger 55 Roman</vt:lpstr>
      <vt:lpstr>Calibri</vt:lpstr>
      <vt:lpstr>Standarddesign</vt:lpstr>
      <vt:lpstr>AMELI 4.0: Klassifikation der Mikrosa Daten</vt:lpstr>
      <vt:lpstr>Ziel der Analyse</vt:lpstr>
      <vt:lpstr>Vorgehensweise der Analyse MESSUNG</vt:lpstr>
      <vt:lpstr>Vorgehensweise der Analyse MESSUNG</vt:lpstr>
      <vt:lpstr>Vorgehensweise der Analyse MERKMALE</vt:lpstr>
      <vt:lpstr>Vorgehensweise der Analyse MERKMALE</vt:lpstr>
      <vt:lpstr>Vorgehensweise der Analyse TRAINING und EVALUATION</vt:lpstr>
      <vt:lpstr>Vorgehensweise der Analyse ALGORITHMEN</vt:lpstr>
      <vt:lpstr>Vorgehensweise der Analyse ZIELE </vt:lpstr>
      <vt:lpstr>Vorgehensweise der Analyse: SZENARIEN</vt:lpstr>
      <vt:lpstr>Beschreibung MARS Messung</vt:lpstr>
      <vt:lpstr>Evaluation der Klassifikation – MARS SENSOR : Überblick der Klassifikation für Werkstück A </vt:lpstr>
      <vt:lpstr>Evaluation der Klassifikation – MARS SENSOR: Gesamtergebnis der Klassifikation für Werkstück A </vt:lpstr>
      <vt:lpstr>Evaluation der Klassifikation – MARS SENSOR : Klassifikation mit Sensor MARS J2 für Werkstück A</vt:lpstr>
      <vt:lpstr>Evaluation der Klassifikation – MARS SENSOR : Klassifikation mit Sensor MARS J3 für Werkstück A</vt:lpstr>
      <vt:lpstr>Evaluation der Klassifikation – MARS SENSOR : Klassifikation mit Sensor MARS J4 für Werkstück A</vt:lpstr>
      <vt:lpstr>Evaluation der Klassifikation – MARS SENSOR : Klassifikation mit Sensor MARS J5 für Werkstück A</vt:lpstr>
      <vt:lpstr>Evaluation der Klassifikation – MARS SENSOR : Überblick der Klassifikation für Werkstück A und B</vt:lpstr>
      <vt:lpstr>Evaluation der Klassifikation – MARS SENSOR : Klassifikation für Werkstück A und B</vt:lpstr>
      <vt:lpstr>Evaluation der Klassifikation – MARS SENSOR : Klassifikation mit Sensor MARS J2 für Werkstück A und B</vt:lpstr>
      <vt:lpstr>Evaluation der Klassifikation – MARS SENSOR : Klassifikation mit Sensor MARS J3 für Werkstück A und B</vt:lpstr>
      <vt:lpstr>Evaluation der Klassifikation – MARS SENSOR : Klassifikation mit Sensor MARS J4 für Werkstück A und B</vt:lpstr>
      <vt:lpstr>Evaluation der Klassifikation – MARS SENSOR : Klassifikation mit Sensor MARS J5 für Werkstück A und B</vt:lpstr>
      <vt:lpstr>Zusammenfassung MARS Sensoren</vt:lpstr>
      <vt:lpstr>Beschreibung SBSS Messung</vt:lpstr>
      <vt:lpstr>Evaluation der Klassifikation – SBSS SENSOR : Überblick der Klassifikation für Werkstück A </vt:lpstr>
      <vt:lpstr>Evaluation der Klassifikation – SBSS SENSOR: Gesamtergebnis der Klassifikation für Werkstück A </vt:lpstr>
      <vt:lpstr>Evaluation der Klassifikation – SBSS SENSOR : Klassifikation mit Sensor SBSS J2 für Werkstück A</vt:lpstr>
      <vt:lpstr>Evaluation der Klassifikation – SBSS SENSOR : Klassifikation mit Sensor SBSS J3 für Werkstück A</vt:lpstr>
      <vt:lpstr>Evaluation der Klassifikation – SBSS SENSOR : Klassifikation mit Sensor SBSS J5 für Werkstück A</vt:lpstr>
      <vt:lpstr>Evaluation der Klassifikation – SBSS SENSOR : Überblick für Werkstück A und B</vt:lpstr>
      <vt:lpstr>Evaluation der Klassifikation – SBSS SENSOR : Klassifikation für Werkstück A und B</vt:lpstr>
      <vt:lpstr>Evaluation der Klassifikation – SBSS SENSOR : Klassifikation mit Sensor SBSS J2 für Werkstück A und B</vt:lpstr>
      <vt:lpstr>Evaluation der Klassifikation – SBSS SENSOR : Klassifikation mit Sensor SBSS J3 für Werkstück A und B</vt:lpstr>
      <vt:lpstr>Evaluation der Klassifikation – SBSS SENSOR : Klassifikation mit Sensor SBSS J5 für Werkstück A und B</vt:lpstr>
      <vt:lpstr>Zusammenfassung SBSS Sensoren</vt:lpstr>
      <vt:lpstr>Beschreibung Kistler Messung</vt:lpstr>
      <vt:lpstr>Evaluation der Klassifikation – Kistler SENSOR : Überblick für Werkstück A </vt:lpstr>
      <vt:lpstr>Evaluation der Klassifikation – Kistler SENSOR : Klassifikation für Werkstück A</vt:lpstr>
      <vt:lpstr>Evaluation der Klassifikation – Kistler SENSOR : Überblick für Werkstück A und B</vt:lpstr>
      <vt:lpstr>Evaluation der Klassifikation – Kistler SENSOR : Klassifikation für Werkstück A und B</vt:lpstr>
      <vt:lpstr>Zusammenfassung der Ergebnisse</vt:lpstr>
      <vt:lpstr>Zusammenfassung der Ergebnisse</vt:lpstr>
      <vt:lpstr>Zusammenfassung der Ergebnisse</vt:lpstr>
      <vt:lpstr>Zusammenfassung der Ergebnisse</vt:lpstr>
      <vt:lpstr>Nächste Schritte</vt:lpstr>
      <vt:lpstr>Offene Fragen</vt:lpstr>
      <vt:lpstr>Offene Fragen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Satzspiegel DIN A4, quer mit Titel der Folienserie</dc:title>
  <dc:creator>ZV-A5</dc:creator>
  <cp:lastModifiedBy>Rieble, Nikolas</cp:lastModifiedBy>
  <cp:revision>414</cp:revision>
  <cp:lastPrinted>1997-11-26T11:46:16Z</cp:lastPrinted>
  <dcterms:created xsi:type="dcterms:W3CDTF">1995-08-29T13:38:28Z</dcterms:created>
  <dcterms:modified xsi:type="dcterms:W3CDTF">2017-03-10T13:05:16Z</dcterms:modified>
</cp:coreProperties>
</file>